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8"/>
  </p:notesMasterIdLst>
  <p:sldIdLst>
    <p:sldId id="256" r:id="rId5"/>
    <p:sldId id="257" r:id="rId6"/>
    <p:sldId id="258" r:id="rId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nifer Jenkins" initials="JJ" lastIdx="1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726"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commentAuthors" Target="commentAuthor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Jenkins" userId="6e4687be-3b99-4f5e-a02e-6a0a0e1c82be" providerId="ADAL" clId="{95C211CE-969D-44F0-A35D-82F415C629F0}"/>
    <pc:docChg chg="modSld">
      <pc:chgData name="Jennifer Jenkins" userId="6e4687be-3b99-4f5e-a02e-6a0a0e1c82be" providerId="ADAL" clId="{95C211CE-969D-44F0-A35D-82F415C629F0}" dt="2023-09-20T09:37:54.774" v="15"/>
      <pc:docMkLst>
        <pc:docMk/>
      </pc:docMkLst>
      <pc:sldChg chg="addCm modCm">
        <pc:chgData name="Jennifer Jenkins" userId="6e4687be-3b99-4f5e-a02e-6a0a0e1c82be" providerId="ADAL" clId="{95C211CE-969D-44F0-A35D-82F415C629F0}" dt="2023-09-20T09:37:54.774" v="15"/>
        <pc:sldMkLst>
          <pc:docMk/>
          <pc:sldMk cId="0" sldId="257"/>
        </pc:sldMkLst>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3-09-20T10:37:47.432" idx="11">
    <p:pos x="5611" y="2815"/>
    <p:text>What does this therefore allow?</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87857970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 name="Google Shape;13;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4" name="Google Shape;1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1" name="Google Shape;21;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5" name="Google Shape;25;p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6" name="Google Shape;26;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3" name="Google Shape;33;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2" name="Google Shape;4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7652725" y="599075"/>
            <a:ext cx="1502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56" name="Google Shape;56;p13"/>
          <p:cNvSpPr txBox="1"/>
          <p:nvPr/>
        </p:nvSpPr>
        <p:spPr>
          <a:xfrm>
            <a:off x="5178490" y="1"/>
            <a:ext cx="3965510" cy="5143498"/>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r>
              <a:rPr lang="en-GB" sz="800" b="1" i="0" u="none" strike="noStrike" cap="none" dirty="0" smtClean="0">
                <a:solidFill>
                  <a:srgbClr val="000000"/>
                </a:solidFill>
                <a:latin typeface="+mn-lt"/>
                <a:ea typeface="Calibri"/>
                <a:cs typeface="Calibri"/>
                <a:sym typeface="Calibri"/>
              </a:rPr>
              <a:t>Key Partnerships</a:t>
            </a:r>
          </a:p>
          <a:p>
            <a:pPr marL="0" marR="0" lvl="0" indent="0" algn="ctr" rtl="0">
              <a:lnSpc>
                <a:spcPct val="100000"/>
              </a:lnSpc>
              <a:spcBef>
                <a:spcPts val="0"/>
              </a:spcBef>
              <a:spcAft>
                <a:spcPts val="0"/>
              </a:spcAft>
              <a:buClr>
                <a:srgbClr val="000000"/>
              </a:buClr>
              <a:buSzPts val="900"/>
              <a:buFont typeface="Arial"/>
              <a:buNone/>
            </a:pPr>
            <a:endParaRPr sz="800" b="1" i="0" u="none" strike="noStrike" cap="none" dirty="0">
              <a:solidFill>
                <a:srgbClr val="000000"/>
              </a:solidFill>
              <a:latin typeface="+mn-lt"/>
              <a:ea typeface="Calibri"/>
              <a:cs typeface="Calibri"/>
              <a:sym typeface="Calibri"/>
            </a:endParaRPr>
          </a:p>
          <a:p>
            <a:pPr marL="0" marR="0" lvl="0" indent="0" algn="just" rtl="0">
              <a:lnSpc>
                <a:spcPct val="100000"/>
              </a:lnSpc>
              <a:spcBef>
                <a:spcPts val="0"/>
              </a:spcBef>
              <a:spcAft>
                <a:spcPts val="0"/>
              </a:spcAft>
              <a:buClr>
                <a:srgbClr val="000000"/>
              </a:buClr>
              <a:buSzPts val="900"/>
              <a:buFont typeface="Arial"/>
              <a:buNone/>
            </a:pPr>
            <a:r>
              <a:rPr lang="en-GB" sz="800" b="1" i="0" u="none" strike="noStrike" cap="none" dirty="0">
                <a:solidFill>
                  <a:srgbClr val="000000"/>
                </a:solidFill>
                <a:latin typeface="+mn-lt"/>
                <a:ea typeface="Calibri"/>
                <a:cs typeface="Calibri"/>
                <a:sym typeface="Calibri"/>
              </a:rPr>
              <a:t> </a:t>
            </a:r>
            <a:r>
              <a:rPr lang="en-GB" sz="800" b="1" dirty="0" err="1" smtClean="0">
                <a:latin typeface="+mn-lt"/>
                <a:ea typeface="Calibri"/>
                <a:cs typeface="Calibri"/>
                <a:sym typeface="Calibri"/>
              </a:rPr>
              <a:t>CofE</a:t>
            </a:r>
            <a:r>
              <a:rPr lang="en-GB" sz="800" b="1" dirty="0" smtClean="0">
                <a:latin typeface="+mn-lt"/>
                <a:ea typeface="Calibri"/>
                <a:cs typeface="Calibri"/>
                <a:sym typeface="Calibri"/>
              </a:rPr>
              <a:t> Church Partnerships:</a:t>
            </a:r>
            <a:r>
              <a:rPr lang="en-GB" sz="800" b="0" i="0" u="none" strike="noStrike" cap="none" dirty="0" smtClean="0">
                <a:solidFill>
                  <a:srgbClr val="000000"/>
                </a:solidFill>
                <a:latin typeface="+mn-lt"/>
                <a:ea typeface="Calibri"/>
                <a:cs typeface="Calibri"/>
                <a:sym typeface="Calibri"/>
              </a:rPr>
              <a:t> </a:t>
            </a:r>
            <a:r>
              <a:rPr lang="en-GB" sz="800" b="0" i="0" u="none" strike="noStrike" cap="none" dirty="0">
                <a:solidFill>
                  <a:srgbClr val="000000"/>
                </a:solidFill>
                <a:latin typeface="+mn-lt"/>
                <a:ea typeface="Calibri"/>
                <a:cs typeface="Calibri"/>
                <a:sym typeface="Calibri"/>
              </a:rPr>
              <a:t>St. Andrew’s (Holy Communion &amp; Ash Wednesday services), St. Marks (Governors), St. </a:t>
            </a:r>
            <a:r>
              <a:rPr lang="en-GB" sz="800" b="0" i="0" u="none" strike="noStrike" cap="none" dirty="0" smtClean="0">
                <a:solidFill>
                  <a:srgbClr val="000000"/>
                </a:solidFill>
                <a:latin typeface="+mn-lt"/>
                <a:ea typeface="Calibri"/>
                <a:cs typeface="Calibri"/>
                <a:sym typeface="Calibri"/>
              </a:rPr>
              <a:t>Oswald's. These three churches are part of the schools original foundation and relationships allow for links to be maintained. </a:t>
            </a:r>
            <a:r>
              <a:rPr lang="en-GB" sz="800" dirty="0">
                <a:latin typeface="+mn-lt"/>
                <a:ea typeface="Calibri"/>
                <a:cs typeface="Calibri"/>
                <a:sym typeface="Calibri"/>
              </a:rPr>
              <a:t>B</a:t>
            </a:r>
            <a:r>
              <a:rPr lang="en-GB" sz="800" b="0" i="0" u="none" strike="noStrike" cap="none" dirty="0" smtClean="0">
                <a:solidFill>
                  <a:srgbClr val="000000"/>
                </a:solidFill>
                <a:latin typeface="+mn-lt"/>
                <a:ea typeface="Calibri"/>
                <a:cs typeface="Calibri"/>
                <a:sym typeface="Calibri"/>
              </a:rPr>
              <a:t>y providing opportunities for services such as Holy Communion the school continues to take its foundation as a </a:t>
            </a:r>
            <a:r>
              <a:rPr lang="en-GB" sz="800" b="0" i="0" u="none" strike="noStrike" cap="none" dirty="0" err="1" smtClean="0">
                <a:solidFill>
                  <a:srgbClr val="000000"/>
                </a:solidFill>
                <a:latin typeface="+mn-lt"/>
                <a:ea typeface="Calibri"/>
                <a:cs typeface="Calibri"/>
                <a:sym typeface="Calibri"/>
              </a:rPr>
              <a:t>CofE</a:t>
            </a:r>
            <a:r>
              <a:rPr lang="en-GB" sz="800" b="0" i="0" u="none" strike="noStrike" cap="none" dirty="0" smtClean="0">
                <a:solidFill>
                  <a:srgbClr val="000000"/>
                </a:solidFill>
                <a:latin typeface="+mn-lt"/>
                <a:ea typeface="Calibri"/>
                <a:cs typeface="Calibri"/>
                <a:sym typeface="Calibri"/>
              </a:rPr>
              <a:t> school as integral. </a:t>
            </a:r>
          </a:p>
          <a:p>
            <a:pPr marL="0" marR="0" lvl="0" indent="0" algn="just" rtl="0">
              <a:lnSpc>
                <a:spcPct val="100000"/>
              </a:lnSpc>
              <a:spcBef>
                <a:spcPts val="0"/>
              </a:spcBef>
              <a:spcAft>
                <a:spcPts val="0"/>
              </a:spcAft>
              <a:buClr>
                <a:srgbClr val="000000"/>
              </a:buClr>
              <a:buSzPts val="900"/>
              <a:buFont typeface="Arial"/>
              <a:buNone/>
            </a:pPr>
            <a:endParaRPr lang="en-GB" sz="800" dirty="0">
              <a:latin typeface="+mn-lt"/>
              <a:ea typeface="Calibri"/>
              <a:cs typeface="Calibri"/>
              <a:sym typeface="Calibri"/>
            </a:endParaRPr>
          </a:p>
          <a:p>
            <a:pPr marL="0" marR="0" lvl="0" indent="0" algn="just" rtl="0">
              <a:lnSpc>
                <a:spcPct val="100000"/>
              </a:lnSpc>
              <a:spcBef>
                <a:spcPts val="0"/>
              </a:spcBef>
              <a:spcAft>
                <a:spcPts val="0"/>
              </a:spcAft>
              <a:buClr>
                <a:srgbClr val="000000"/>
              </a:buClr>
              <a:buSzPts val="900"/>
              <a:buFont typeface="Arial"/>
              <a:buNone/>
            </a:pPr>
            <a:r>
              <a:rPr lang="en-GB" sz="800" b="1" i="0" u="none" strike="noStrike" cap="none" dirty="0" smtClean="0">
                <a:solidFill>
                  <a:srgbClr val="000000"/>
                </a:solidFill>
                <a:latin typeface="+mn-lt"/>
                <a:ea typeface="Calibri"/>
                <a:cs typeface="Calibri"/>
                <a:sym typeface="Calibri"/>
              </a:rPr>
              <a:t>Ecumenical Partnerships: </a:t>
            </a:r>
            <a:r>
              <a:rPr lang="en-GB" sz="800" b="0" i="0" u="none" strike="noStrike" cap="none" dirty="0" smtClean="0">
                <a:solidFill>
                  <a:srgbClr val="000000"/>
                </a:solidFill>
                <a:latin typeface="+mn-lt"/>
                <a:ea typeface="Calibri"/>
                <a:cs typeface="Calibri"/>
                <a:sym typeface="Calibri"/>
              </a:rPr>
              <a:t>Rugby </a:t>
            </a:r>
            <a:r>
              <a:rPr lang="en-GB" sz="800" b="0" i="0" u="none" strike="noStrike" cap="none" dirty="0">
                <a:solidFill>
                  <a:srgbClr val="000000"/>
                </a:solidFill>
                <a:latin typeface="+mn-lt"/>
                <a:ea typeface="Calibri"/>
                <a:cs typeface="Calibri"/>
                <a:sym typeface="Calibri"/>
              </a:rPr>
              <a:t>Methodist Church (LGBTQ+ Club support and mentoring), Rugby Youth for Christ, (mentoring and RS lessons)  Rugby Baptist Church (CU). Local churches engage with Collective Worship and Christian Union. </a:t>
            </a:r>
            <a:r>
              <a:rPr lang="en-GB" sz="800" b="0" i="0" u="none" strike="noStrike" cap="none" dirty="0" smtClean="0">
                <a:solidFill>
                  <a:srgbClr val="000000"/>
                </a:solidFill>
                <a:latin typeface="+mn-lt"/>
                <a:ea typeface="Calibri"/>
                <a:cs typeface="Calibri"/>
                <a:sym typeface="Calibri"/>
              </a:rPr>
              <a:t> By engaging with brothers and sisters from different denominations, Harris is able to strengthen its Christian foundations. </a:t>
            </a:r>
            <a:r>
              <a:rPr lang="en-GB" sz="800" dirty="0">
                <a:latin typeface="+mn-lt"/>
                <a:ea typeface="Calibri"/>
                <a:cs typeface="Calibri"/>
                <a:sym typeface="Calibri"/>
              </a:rPr>
              <a:t>P</a:t>
            </a:r>
            <a:r>
              <a:rPr lang="en-GB" sz="800" b="0" i="0" u="none" strike="noStrike" cap="none" dirty="0" smtClean="0">
                <a:solidFill>
                  <a:srgbClr val="000000"/>
                </a:solidFill>
                <a:latin typeface="+mn-lt"/>
                <a:ea typeface="Calibri"/>
                <a:cs typeface="Calibri"/>
                <a:sym typeface="Calibri"/>
              </a:rPr>
              <a:t>astoral work of the school is deepened through a mutual love of Christ in others and students are able to see how those of differing denominations can work well together despite their differing views. </a:t>
            </a:r>
          </a:p>
          <a:p>
            <a:pPr marL="0" marR="0" lvl="0" indent="0" algn="just" rtl="0">
              <a:lnSpc>
                <a:spcPct val="100000"/>
              </a:lnSpc>
              <a:spcBef>
                <a:spcPts val="0"/>
              </a:spcBef>
              <a:spcAft>
                <a:spcPts val="0"/>
              </a:spcAft>
              <a:buClr>
                <a:srgbClr val="000000"/>
              </a:buClr>
              <a:buSzPts val="900"/>
              <a:buFont typeface="Arial"/>
              <a:buNone/>
            </a:pPr>
            <a:endParaRPr sz="800" b="0" i="0" u="none" strike="noStrike" cap="none" dirty="0">
              <a:solidFill>
                <a:srgbClr val="000000"/>
              </a:solidFill>
              <a:latin typeface="+mn-lt"/>
              <a:ea typeface="Calibri"/>
              <a:cs typeface="Calibri"/>
              <a:sym typeface="Calibri"/>
            </a:endParaRPr>
          </a:p>
          <a:p>
            <a:pPr marL="0" marR="0" lvl="0" indent="0" algn="just" rtl="0">
              <a:lnSpc>
                <a:spcPct val="100000"/>
              </a:lnSpc>
              <a:spcBef>
                <a:spcPts val="0"/>
              </a:spcBef>
              <a:spcAft>
                <a:spcPts val="0"/>
              </a:spcAft>
              <a:buClr>
                <a:srgbClr val="000000"/>
              </a:buClr>
              <a:buSzPts val="900"/>
              <a:buFont typeface="Arial"/>
              <a:buNone/>
            </a:pPr>
            <a:r>
              <a:rPr lang="en-GB" sz="800" b="1" i="0" u="none" strike="noStrike" cap="none" dirty="0" smtClean="0">
                <a:solidFill>
                  <a:srgbClr val="000000"/>
                </a:solidFill>
                <a:latin typeface="+mn-lt"/>
                <a:ea typeface="Calibri"/>
                <a:cs typeface="Calibri"/>
                <a:sym typeface="Calibri"/>
              </a:rPr>
              <a:t>Cathedral Partnerships: </a:t>
            </a:r>
            <a:r>
              <a:rPr lang="en-GB" sz="800" b="0" i="0" u="none" strike="noStrike" cap="none" dirty="0" smtClean="0">
                <a:solidFill>
                  <a:srgbClr val="000000"/>
                </a:solidFill>
                <a:latin typeface="+mn-lt"/>
                <a:ea typeface="Calibri"/>
                <a:cs typeface="Calibri"/>
                <a:sym typeface="Calibri"/>
              </a:rPr>
              <a:t>Coventry </a:t>
            </a:r>
            <a:r>
              <a:rPr lang="en-GB" sz="800" b="0" i="0" u="none" strike="noStrike" cap="none" dirty="0">
                <a:solidFill>
                  <a:srgbClr val="000000"/>
                </a:solidFill>
                <a:latin typeface="+mn-lt"/>
                <a:ea typeface="Calibri"/>
                <a:cs typeface="Calibri"/>
                <a:sym typeface="Calibri"/>
              </a:rPr>
              <a:t>Cathedral as an ICONS School. </a:t>
            </a:r>
            <a:r>
              <a:rPr lang="en-GB" sz="800" dirty="0" smtClean="0">
                <a:latin typeface="+mn-lt"/>
                <a:ea typeface="Calibri"/>
                <a:cs typeface="Calibri"/>
                <a:sym typeface="Calibri"/>
              </a:rPr>
              <a:t>Some of our students have recently become ICONS ambassadors and it is hoped that the learning these students gained will add depth to their experiences and that they can bring that learning with them into school. </a:t>
            </a:r>
          </a:p>
          <a:p>
            <a:pPr marL="0" marR="0" lvl="0" indent="0" algn="just" rtl="0">
              <a:lnSpc>
                <a:spcPct val="100000"/>
              </a:lnSpc>
              <a:spcBef>
                <a:spcPts val="0"/>
              </a:spcBef>
              <a:spcAft>
                <a:spcPts val="0"/>
              </a:spcAft>
              <a:buClr>
                <a:srgbClr val="000000"/>
              </a:buClr>
              <a:buSzPts val="900"/>
              <a:buFont typeface="Arial"/>
              <a:buNone/>
            </a:pPr>
            <a:endParaRPr sz="800" b="0" i="0" u="none" strike="noStrike" cap="none" dirty="0">
              <a:solidFill>
                <a:srgbClr val="000000"/>
              </a:solidFill>
              <a:latin typeface="+mn-lt"/>
              <a:ea typeface="Calibri"/>
              <a:cs typeface="Calibri"/>
              <a:sym typeface="Calibri"/>
            </a:endParaRPr>
          </a:p>
          <a:p>
            <a:pPr algn="just">
              <a:buSzPts val="900"/>
            </a:pPr>
            <a:r>
              <a:rPr lang="en-GB" sz="800" b="1" i="0" u="none" strike="noStrike" cap="none" dirty="0" smtClean="0">
                <a:solidFill>
                  <a:srgbClr val="000000"/>
                </a:solidFill>
                <a:latin typeface="+mn-lt"/>
                <a:ea typeface="Calibri"/>
                <a:cs typeface="Calibri"/>
                <a:sym typeface="Calibri"/>
              </a:rPr>
              <a:t>Diocesan  and Town and County Partnerships:</a:t>
            </a:r>
            <a:r>
              <a:rPr lang="en-GB" sz="800" b="0" i="0" u="none" strike="noStrike" cap="none" dirty="0" smtClean="0">
                <a:solidFill>
                  <a:srgbClr val="000000"/>
                </a:solidFill>
                <a:latin typeface="+mn-lt"/>
                <a:ea typeface="Calibri"/>
                <a:cs typeface="Calibri"/>
                <a:sym typeface="Calibri"/>
              </a:rPr>
              <a:t> Links are strong and beneficial with Coventry </a:t>
            </a:r>
            <a:r>
              <a:rPr lang="en-GB" sz="800" b="0" i="0" u="none" strike="noStrike" cap="none" dirty="0">
                <a:solidFill>
                  <a:srgbClr val="000000"/>
                </a:solidFill>
                <a:latin typeface="+mn-lt"/>
                <a:ea typeface="Calibri"/>
                <a:cs typeface="Calibri"/>
                <a:sym typeface="Calibri"/>
              </a:rPr>
              <a:t>DBE</a:t>
            </a:r>
            <a:r>
              <a:rPr lang="en-GB" sz="800" b="0" i="0" u="none" strike="noStrike" cap="none" dirty="0" smtClean="0">
                <a:solidFill>
                  <a:srgbClr val="000000"/>
                </a:solidFill>
                <a:latin typeface="+mn-lt"/>
                <a:ea typeface="Calibri"/>
                <a:cs typeface="Calibri"/>
                <a:sym typeface="Calibri"/>
              </a:rPr>
              <a:t>. Support is given and used for CPD and advice across numerous areas. </a:t>
            </a:r>
            <a:r>
              <a:rPr lang="en-GB" sz="800" dirty="0" smtClean="0">
                <a:latin typeface="+mn-lt"/>
                <a:ea typeface="Calibri"/>
                <a:cs typeface="Calibri"/>
                <a:sym typeface="Calibri"/>
              </a:rPr>
              <a:t>Members of staff work closely with </a:t>
            </a:r>
            <a:r>
              <a:rPr lang="en-GB" sz="800" b="0" i="0" u="none" strike="noStrike" cap="none" dirty="0" smtClean="0">
                <a:solidFill>
                  <a:srgbClr val="000000"/>
                </a:solidFill>
                <a:latin typeface="+mn-lt"/>
                <a:ea typeface="Calibri"/>
                <a:cs typeface="Calibri"/>
                <a:sym typeface="Calibri"/>
              </a:rPr>
              <a:t>Warwickshire SACRE provides opportunities for the RS Department to gain in depth knowledge and understanding of a whole range of subjects</a:t>
            </a:r>
            <a:r>
              <a:rPr lang="en-GB" sz="800" dirty="0">
                <a:latin typeface="+mn-lt"/>
                <a:ea typeface="Calibri"/>
                <a:cs typeface="Calibri"/>
                <a:sym typeface="Calibri"/>
              </a:rPr>
              <a:t>. Rugby </a:t>
            </a:r>
            <a:r>
              <a:rPr lang="en-GB" sz="800" dirty="0" smtClean="0">
                <a:latin typeface="+mn-lt"/>
                <a:ea typeface="Calibri"/>
                <a:cs typeface="Calibri"/>
                <a:sym typeface="Calibri"/>
              </a:rPr>
              <a:t>Rotary support and engage with the school through their work. Developing </a:t>
            </a:r>
            <a:r>
              <a:rPr lang="en-GB" sz="800" dirty="0">
                <a:latin typeface="+mn-lt"/>
                <a:ea typeface="Calibri"/>
                <a:cs typeface="Calibri"/>
                <a:sym typeface="Calibri"/>
              </a:rPr>
              <a:t>links with Compassionate Communities in Rugby &amp; Coventry and Warwickshire. </a:t>
            </a:r>
            <a:r>
              <a:rPr lang="en-GB" sz="800" dirty="0" smtClean="0">
                <a:latin typeface="+mn-lt"/>
                <a:ea typeface="Calibri"/>
                <a:cs typeface="Calibri"/>
                <a:sym typeface="Calibri"/>
              </a:rPr>
              <a:t>These links allow us to further develop within our context. </a:t>
            </a:r>
          </a:p>
          <a:p>
            <a:pPr algn="just">
              <a:buSzPts val="900"/>
            </a:pPr>
            <a:endParaRPr sz="800" b="0" i="0" u="none" strike="noStrike" cap="none" dirty="0">
              <a:solidFill>
                <a:srgbClr val="000000"/>
              </a:solidFill>
              <a:latin typeface="+mn-lt"/>
              <a:ea typeface="Calibri"/>
              <a:cs typeface="Calibri"/>
              <a:sym typeface="Calibri"/>
            </a:endParaRPr>
          </a:p>
          <a:p>
            <a:pPr algn="just">
              <a:buSzPts val="900"/>
            </a:pPr>
            <a:r>
              <a:rPr lang="en-GB" sz="800" b="1" i="0" u="none" strike="noStrike" cap="none" dirty="0" smtClean="0">
                <a:solidFill>
                  <a:srgbClr val="000000"/>
                </a:solidFill>
                <a:latin typeface="+mn-lt"/>
                <a:ea typeface="Calibri"/>
                <a:cs typeface="Calibri"/>
                <a:sym typeface="Calibri"/>
              </a:rPr>
              <a:t>School Partnerships: </a:t>
            </a:r>
            <a:r>
              <a:rPr lang="en-GB" sz="800" b="0" i="0" u="none" strike="noStrike" cap="none" dirty="0" smtClean="0">
                <a:solidFill>
                  <a:srgbClr val="000000"/>
                </a:solidFill>
                <a:latin typeface="+mn-lt"/>
                <a:ea typeface="Calibri"/>
                <a:cs typeface="Calibri"/>
                <a:sym typeface="Calibri"/>
              </a:rPr>
              <a:t>Brooke </a:t>
            </a:r>
            <a:r>
              <a:rPr lang="en-GB" sz="800" b="0" i="0" u="none" strike="noStrike" cap="none" dirty="0">
                <a:solidFill>
                  <a:srgbClr val="000000"/>
                </a:solidFill>
                <a:latin typeface="+mn-lt"/>
                <a:ea typeface="Calibri"/>
                <a:cs typeface="Calibri"/>
                <a:sym typeface="Calibri"/>
              </a:rPr>
              <a:t>School link ‘The Junction’ to enable us to be fully inclusive for all</a:t>
            </a:r>
            <a:r>
              <a:rPr lang="en-GB" sz="800" dirty="0">
                <a:latin typeface="+mn-lt"/>
                <a:ea typeface="Calibri"/>
                <a:cs typeface="Calibri"/>
                <a:sym typeface="Calibri"/>
              </a:rPr>
              <a:t>. </a:t>
            </a:r>
            <a:r>
              <a:rPr lang="en-GB" sz="800" dirty="0" smtClean="0">
                <a:latin typeface="+mn-lt"/>
                <a:ea typeface="Calibri"/>
                <a:cs typeface="Calibri"/>
                <a:sym typeface="Calibri"/>
              </a:rPr>
              <a:t>Working relationships with Blue </a:t>
            </a:r>
            <a:r>
              <a:rPr lang="en-GB" sz="800" dirty="0">
                <a:latin typeface="+mn-lt"/>
                <a:ea typeface="Calibri"/>
                <a:cs typeface="Calibri"/>
                <a:sym typeface="Calibri"/>
              </a:rPr>
              <a:t>Coat Church of England </a:t>
            </a:r>
            <a:r>
              <a:rPr lang="en-GB" sz="800" dirty="0" smtClean="0">
                <a:latin typeface="+mn-lt"/>
                <a:ea typeface="Calibri"/>
                <a:cs typeface="Calibri"/>
                <a:sym typeface="Calibri"/>
              </a:rPr>
              <a:t>School for mutual support as the only two </a:t>
            </a:r>
            <a:r>
              <a:rPr lang="en-GB" sz="800" dirty="0" err="1" smtClean="0">
                <a:latin typeface="+mn-lt"/>
                <a:ea typeface="Calibri"/>
                <a:cs typeface="Calibri"/>
                <a:sym typeface="Calibri"/>
              </a:rPr>
              <a:t>CofE</a:t>
            </a:r>
            <a:r>
              <a:rPr lang="en-GB" sz="800" dirty="0" smtClean="0">
                <a:latin typeface="+mn-lt"/>
                <a:ea typeface="Calibri"/>
                <a:cs typeface="Calibri"/>
                <a:sym typeface="Calibri"/>
              </a:rPr>
              <a:t> schools in the county. </a:t>
            </a:r>
          </a:p>
          <a:p>
            <a:pPr algn="just">
              <a:buSzPts val="900"/>
            </a:pPr>
            <a:endParaRPr lang="en-GB" sz="800" dirty="0">
              <a:latin typeface="+mn-lt"/>
              <a:ea typeface="Calibri"/>
              <a:cs typeface="Calibri"/>
              <a:sym typeface="Calibri"/>
            </a:endParaRPr>
          </a:p>
          <a:p>
            <a:pPr lvl="0" algn="just">
              <a:buSzPts val="900"/>
            </a:pPr>
            <a:r>
              <a:rPr lang="en-GB" sz="800" b="1" dirty="0" smtClean="0">
                <a:latin typeface="+mn-lt"/>
                <a:ea typeface="Calibri"/>
                <a:cs typeface="Calibri"/>
                <a:sym typeface="Calibri"/>
              </a:rPr>
              <a:t>Chaplaincy Partnerships:</a:t>
            </a:r>
            <a:r>
              <a:rPr lang="en-GB" sz="800" b="1" i="0" u="none" strike="noStrike" cap="none" dirty="0" smtClean="0">
                <a:solidFill>
                  <a:srgbClr val="000000"/>
                </a:solidFill>
                <a:latin typeface="+mn-lt"/>
                <a:ea typeface="Calibri"/>
                <a:cs typeface="Calibri"/>
                <a:sym typeface="Calibri"/>
              </a:rPr>
              <a:t> </a:t>
            </a:r>
            <a:r>
              <a:rPr lang="en-GB" sz="800" dirty="0" smtClean="0">
                <a:latin typeface="+mn-lt"/>
                <a:ea typeface="Calibri"/>
                <a:cs typeface="Calibri"/>
                <a:sym typeface="Calibri"/>
              </a:rPr>
              <a:t>Strong links have been forged with local schools and </a:t>
            </a:r>
            <a:r>
              <a:rPr lang="en-GB" sz="800" dirty="0">
                <a:latin typeface="+mn-lt"/>
                <a:ea typeface="Calibri"/>
                <a:cs typeface="Calibri"/>
                <a:sym typeface="Calibri"/>
              </a:rPr>
              <a:t>c</a:t>
            </a:r>
            <a:r>
              <a:rPr lang="en-GB" sz="800" b="0" i="0" u="none" strike="noStrike" cap="none" dirty="0" smtClean="0">
                <a:solidFill>
                  <a:srgbClr val="000000"/>
                </a:solidFill>
                <a:latin typeface="+mn-lt"/>
                <a:ea typeface="Calibri"/>
                <a:cs typeface="Calibri"/>
                <a:sym typeface="Calibri"/>
              </a:rPr>
              <a:t>haplaincy </a:t>
            </a:r>
            <a:r>
              <a:rPr lang="en-GB" sz="800" b="0" i="0" u="none" strike="noStrike" cap="none" dirty="0">
                <a:solidFill>
                  <a:srgbClr val="000000"/>
                </a:solidFill>
                <a:latin typeface="+mn-lt"/>
                <a:ea typeface="Calibri"/>
                <a:cs typeface="Calibri"/>
                <a:sym typeface="Calibri"/>
              </a:rPr>
              <a:t>links across the country with other schools both state and </a:t>
            </a:r>
            <a:r>
              <a:rPr lang="en-GB" sz="800" b="0" i="0" u="none" strike="noStrike" cap="none" dirty="0" smtClean="0">
                <a:solidFill>
                  <a:srgbClr val="000000"/>
                </a:solidFill>
                <a:latin typeface="+mn-lt"/>
                <a:ea typeface="Calibri"/>
                <a:cs typeface="Calibri"/>
                <a:sym typeface="Calibri"/>
              </a:rPr>
              <a:t>independent schools. This brings learning and development for the Chaplain who is then more widely supported in her roles. </a:t>
            </a:r>
            <a:r>
              <a:rPr lang="en-GB" sz="800" dirty="0">
                <a:latin typeface="+mn-lt"/>
                <a:ea typeface="Calibri"/>
                <a:cs typeface="Calibri"/>
                <a:sym typeface="Calibri"/>
              </a:rPr>
              <a:t> </a:t>
            </a:r>
            <a:r>
              <a:rPr lang="en-GB" sz="800" dirty="0" smtClean="0">
                <a:latin typeface="+mn-lt"/>
                <a:ea typeface="Calibri"/>
                <a:cs typeface="Calibri"/>
                <a:sym typeface="Calibri"/>
              </a:rPr>
              <a:t>These are also supplemented by working alongside the </a:t>
            </a:r>
            <a:r>
              <a:rPr lang="en-GB" sz="800" b="0" i="0" u="none" strike="noStrike" cap="none" dirty="0" smtClean="0">
                <a:solidFill>
                  <a:srgbClr val="000000"/>
                </a:solidFill>
                <a:latin typeface="+mn-lt"/>
                <a:ea typeface="Calibri"/>
                <a:cs typeface="Calibri"/>
                <a:sym typeface="Calibri"/>
              </a:rPr>
              <a:t>NICER Institute and the Growing </a:t>
            </a:r>
            <a:r>
              <a:rPr lang="en-GB" sz="800" b="0" i="0" u="none" strike="noStrike" cap="none" dirty="0">
                <a:solidFill>
                  <a:srgbClr val="000000"/>
                </a:solidFill>
                <a:latin typeface="+mn-lt"/>
                <a:ea typeface="Calibri"/>
                <a:cs typeface="Calibri"/>
                <a:sym typeface="Calibri"/>
              </a:rPr>
              <a:t>Faith Foundation</a:t>
            </a:r>
            <a:r>
              <a:rPr lang="en-GB" sz="800" b="0" i="0" u="none" strike="noStrike" cap="none" dirty="0" smtClean="0">
                <a:solidFill>
                  <a:srgbClr val="000000"/>
                </a:solidFill>
                <a:latin typeface="+mn-lt"/>
                <a:ea typeface="Calibri"/>
                <a:cs typeface="Calibri"/>
                <a:sym typeface="Calibri"/>
              </a:rPr>
              <a:t>. Strengthening the Chaplaincy is a key area for further embedding the distinctive </a:t>
            </a:r>
            <a:r>
              <a:rPr lang="en-GB" sz="800" b="0" i="0" u="none" strike="noStrike" cap="none" dirty="0" err="1" smtClean="0">
                <a:solidFill>
                  <a:srgbClr val="000000"/>
                </a:solidFill>
                <a:latin typeface="+mn-lt"/>
                <a:ea typeface="Calibri"/>
                <a:cs typeface="Calibri"/>
                <a:sym typeface="Calibri"/>
              </a:rPr>
              <a:t>chrtsian</a:t>
            </a:r>
            <a:r>
              <a:rPr lang="en-GB" sz="800" b="0" i="0" u="none" strike="noStrike" cap="none" dirty="0" smtClean="0">
                <a:solidFill>
                  <a:srgbClr val="000000"/>
                </a:solidFill>
                <a:latin typeface="+mn-lt"/>
                <a:ea typeface="Calibri"/>
                <a:cs typeface="Calibri"/>
                <a:sym typeface="Calibri"/>
              </a:rPr>
              <a:t> nature of Harris. </a:t>
            </a:r>
            <a:endParaRPr sz="800" b="0" i="0" u="none" strike="noStrike" cap="none" dirty="0">
              <a:solidFill>
                <a:srgbClr val="000000"/>
              </a:solidFill>
              <a:latin typeface="+mn-lt"/>
              <a:ea typeface="Calibri"/>
              <a:cs typeface="Calibri"/>
              <a:sym typeface="Calibri"/>
            </a:endParaRPr>
          </a:p>
          <a:p>
            <a:pPr marL="0" marR="0" lvl="0" indent="0" algn="just" rtl="0">
              <a:lnSpc>
                <a:spcPct val="100000"/>
              </a:lnSpc>
              <a:spcBef>
                <a:spcPts val="0"/>
              </a:spcBef>
              <a:spcAft>
                <a:spcPts val="0"/>
              </a:spcAft>
              <a:buClr>
                <a:srgbClr val="000000"/>
              </a:buClr>
              <a:buSzPts val="900"/>
              <a:buFont typeface="Arial"/>
              <a:buNone/>
            </a:pPr>
            <a:endParaRPr sz="800" b="0" i="0" u="none" strike="noStrike" cap="none" dirty="0">
              <a:solidFill>
                <a:srgbClr val="000000"/>
              </a:solidFill>
              <a:latin typeface="+mn-lt"/>
              <a:ea typeface="Calibri"/>
              <a:cs typeface="Calibri"/>
              <a:sym typeface="Calibri"/>
            </a:endParaRPr>
          </a:p>
          <a:p>
            <a:pPr marL="0" marR="0" lvl="0" indent="0" algn="just" rtl="0">
              <a:lnSpc>
                <a:spcPct val="100000"/>
              </a:lnSpc>
              <a:spcBef>
                <a:spcPts val="0"/>
              </a:spcBef>
              <a:spcAft>
                <a:spcPts val="0"/>
              </a:spcAft>
              <a:buClr>
                <a:srgbClr val="000000"/>
              </a:buClr>
              <a:buSzPts val="900"/>
              <a:buFont typeface="Arial"/>
              <a:buNone/>
            </a:pPr>
            <a:endParaRPr sz="800" b="0" i="0" u="none" strike="noStrike" cap="none" dirty="0">
              <a:solidFill>
                <a:srgbClr val="000000"/>
              </a:solidFill>
              <a:latin typeface="+mn-lt"/>
              <a:ea typeface="Calibri"/>
              <a:cs typeface="Calibri"/>
              <a:sym typeface="Calibri"/>
            </a:endParaRPr>
          </a:p>
        </p:txBody>
      </p:sp>
      <p:sp>
        <p:nvSpPr>
          <p:cNvPr id="57" name="Google Shape;57;p13"/>
          <p:cNvSpPr/>
          <p:nvPr/>
        </p:nvSpPr>
        <p:spPr>
          <a:xfrm>
            <a:off x="65315" y="0"/>
            <a:ext cx="5113175" cy="5143499"/>
          </a:xfrm>
          <a:prstGeom prst="round2SameRect">
            <a:avLst>
              <a:gd name="adj1" fmla="val 0"/>
              <a:gd name="adj2" fmla="val 0"/>
            </a:avLst>
          </a:prstGeom>
          <a:noFill/>
          <a:ln w="127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1100"/>
              <a:buFont typeface="Arial"/>
              <a:buNone/>
            </a:pPr>
            <a:endParaRPr lang="en-GB" sz="800" b="1" dirty="0" smtClean="0">
              <a:solidFill>
                <a:schemeClr val="tx1"/>
              </a:solidFill>
              <a:latin typeface="+mj-lt"/>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GB" sz="800" b="1" dirty="0" smtClean="0">
                <a:solidFill>
                  <a:schemeClr val="tx1"/>
                </a:solidFill>
                <a:latin typeface="+mj-lt"/>
                <a:ea typeface="Calibri"/>
                <a:cs typeface="Calibri"/>
                <a:sym typeface="Calibri"/>
              </a:rPr>
              <a:t>Harris C of E Academy – Summary SEF</a:t>
            </a:r>
          </a:p>
          <a:p>
            <a:pPr marL="0" marR="0" lvl="0" indent="0" algn="ctr" rtl="0">
              <a:lnSpc>
                <a:spcPct val="100000"/>
              </a:lnSpc>
              <a:spcBef>
                <a:spcPts val="0"/>
              </a:spcBef>
              <a:spcAft>
                <a:spcPts val="0"/>
              </a:spcAft>
              <a:buClr>
                <a:schemeClr val="dk1"/>
              </a:buClr>
              <a:buSzPts val="1100"/>
              <a:buFont typeface="Arial"/>
              <a:buNone/>
            </a:pPr>
            <a:endParaRPr lang="en-GB" sz="800" b="1" dirty="0">
              <a:solidFill>
                <a:schemeClr val="tx1"/>
              </a:solidFill>
              <a:latin typeface="+mj-lt"/>
              <a:ea typeface="Calibri"/>
              <a:cs typeface="Calibri"/>
              <a:sym typeface="Calibri"/>
            </a:endParaRPr>
          </a:p>
          <a:p>
            <a:pPr marL="0" marR="0" lvl="0" indent="0" algn="just" rtl="0">
              <a:lnSpc>
                <a:spcPct val="100000"/>
              </a:lnSpc>
              <a:spcBef>
                <a:spcPts val="0"/>
              </a:spcBef>
              <a:spcAft>
                <a:spcPts val="0"/>
              </a:spcAft>
              <a:buClr>
                <a:schemeClr val="dk1"/>
              </a:buClr>
              <a:buSzPts val="1100"/>
              <a:buFont typeface="Arial"/>
              <a:buNone/>
            </a:pPr>
            <a:r>
              <a:rPr lang="en-GB" sz="800" b="1" i="0" u="none" strike="noStrike" cap="none" dirty="0" smtClean="0">
                <a:solidFill>
                  <a:schemeClr val="tx1"/>
                </a:solidFill>
                <a:latin typeface="+mj-lt"/>
                <a:ea typeface="Calibri"/>
                <a:cs typeface="Calibri"/>
                <a:sym typeface="Calibri"/>
              </a:rPr>
              <a:t>What </a:t>
            </a:r>
            <a:r>
              <a:rPr lang="en-GB" sz="800" b="1" i="0" u="none" strike="noStrike" cap="none" dirty="0">
                <a:solidFill>
                  <a:schemeClr val="tx1"/>
                </a:solidFill>
                <a:latin typeface="+mj-lt"/>
                <a:ea typeface="Calibri"/>
                <a:cs typeface="Calibri"/>
                <a:sym typeface="Calibri"/>
              </a:rPr>
              <a:t>are we doing here? Our Theologically rooted vision</a:t>
            </a:r>
            <a:r>
              <a:rPr lang="en-GB" sz="800" b="1" i="0" u="none" strike="noStrike" cap="none" dirty="0" smtClean="0">
                <a:solidFill>
                  <a:schemeClr val="tx1"/>
                </a:solidFill>
                <a:latin typeface="+mj-lt"/>
                <a:ea typeface="Calibri"/>
                <a:cs typeface="Calibri"/>
                <a:sym typeface="Calibri"/>
              </a:rPr>
              <a:t>.</a:t>
            </a:r>
          </a:p>
          <a:p>
            <a:pPr marL="0" marR="0" lvl="0" indent="0" algn="just" rtl="0">
              <a:lnSpc>
                <a:spcPct val="100000"/>
              </a:lnSpc>
              <a:spcBef>
                <a:spcPts val="0"/>
              </a:spcBef>
              <a:spcAft>
                <a:spcPts val="0"/>
              </a:spcAft>
              <a:buClr>
                <a:schemeClr val="dk1"/>
              </a:buClr>
              <a:buSzPts val="1100"/>
              <a:buFont typeface="Arial"/>
              <a:buNone/>
            </a:pPr>
            <a:endParaRPr sz="800" b="0" i="0" u="none" strike="noStrike" cap="none" dirty="0">
              <a:solidFill>
                <a:schemeClr val="tx1"/>
              </a:solidFill>
              <a:latin typeface="+mj-lt"/>
              <a:ea typeface="Calibri"/>
              <a:cs typeface="Calibri"/>
              <a:sym typeface="Calibri"/>
            </a:endParaRPr>
          </a:p>
          <a:p>
            <a:pPr marL="0" marR="0" lvl="0" indent="0" algn="just" rtl="0">
              <a:lnSpc>
                <a:spcPct val="100000"/>
              </a:lnSpc>
              <a:spcBef>
                <a:spcPts val="0"/>
              </a:spcBef>
              <a:spcAft>
                <a:spcPts val="0"/>
              </a:spcAft>
              <a:buClr>
                <a:schemeClr val="dk1"/>
              </a:buClr>
              <a:buSzPts val="1100"/>
              <a:buFont typeface="Arial"/>
              <a:buNone/>
            </a:pPr>
            <a:r>
              <a:rPr lang="en-GB" sz="800" b="0" i="1" u="none" strike="noStrike" cap="none" dirty="0">
                <a:solidFill>
                  <a:schemeClr val="tx1"/>
                </a:solidFill>
                <a:latin typeface="+mj-lt"/>
                <a:ea typeface="Calibri"/>
                <a:cs typeface="Calibri"/>
                <a:sym typeface="Calibri"/>
              </a:rPr>
              <a:t>“While we have time let us do good to all.</a:t>
            </a:r>
            <a:r>
              <a:rPr lang="en-GB" sz="800" b="0" i="0" u="none" strike="noStrike" cap="none" dirty="0">
                <a:solidFill>
                  <a:schemeClr val="tx1"/>
                </a:solidFill>
                <a:latin typeface="+mj-lt"/>
                <a:ea typeface="Calibri"/>
                <a:cs typeface="Calibri"/>
                <a:sym typeface="Calibri"/>
              </a:rPr>
              <a:t>” Galatians 6:10 is at the heart of all we do. </a:t>
            </a:r>
            <a:endParaRPr sz="800" b="0" i="0" u="none" strike="noStrike" cap="none" dirty="0">
              <a:solidFill>
                <a:schemeClr val="tx1"/>
              </a:solidFill>
              <a:latin typeface="+mj-lt"/>
              <a:ea typeface="Calibri"/>
              <a:cs typeface="Calibri"/>
              <a:sym typeface="Calibri"/>
            </a:endParaRPr>
          </a:p>
          <a:p>
            <a:pPr lvl="0" algn="just">
              <a:buClr>
                <a:schemeClr val="dk1"/>
              </a:buClr>
              <a:buSzPts val="1100"/>
            </a:pPr>
            <a:r>
              <a:rPr lang="en-GB" sz="800" b="0" i="0" u="none" strike="noStrike" cap="none" dirty="0">
                <a:solidFill>
                  <a:schemeClr val="tx1"/>
                </a:solidFill>
                <a:latin typeface="+mj-lt"/>
                <a:ea typeface="Calibri"/>
                <a:cs typeface="Calibri"/>
                <a:sym typeface="Calibri"/>
              </a:rPr>
              <a:t>We seek to do good for all our Harris Family in order for them to flourish and fulfil their potential. </a:t>
            </a:r>
            <a:r>
              <a:rPr lang="en-GB" sz="800" b="0" i="0" u="none" strike="noStrike" cap="none" dirty="0" smtClean="0">
                <a:solidFill>
                  <a:schemeClr val="tx1"/>
                </a:solidFill>
                <a:latin typeface="+mj-lt"/>
                <a:ea typeface="Calibri"/>
                <a:cs typeface="Calibri"/>
                <a:sym typeface="Calibri"/>
              </a:rPr>
              <a:t>This may be in many and different ways depending upon the individual. It may be by reaching academic success, but also in how they grow holistically. </a:t>
            </a:r>
            <a:r>
              <a:rPr lang="en-GB" sz="800" dirty="0" smtClean="0">
                <a:solidFill>
                  <a:schemeClr val="tx1"/>
                </a:solidFill>
                <a:latin typeface="+mj-lt"/>
                <a:ea typeface="Calibri"/>
                <a:cs typeface="Calibri"/>
                <a:sym typeface="Calibri"/>
              </a:rPr>
              <a:t>Like </a:t>
            </a:r>
            <a:r>
              <a:rPr lang="en-GB" sz="800" dirty="0">
                <a:solidFill>
                  <a:schemeClr val="tx1"/>
                </a:solidFill>
                <a:latin typeface="+mj-lt"/>
                <a:ea typeface="Calibri"/>
                <a:cs typeface="Calibri"/>
                <a:sym typeface="Calibri"/>
              </a:rPr>
              <a:t>all families, we desire for everyone in the community to flourish and fulfil their potential. As God’s children, every member or our community is valued whether they are with us for their whole senior school career, a year or just a term. We believe that this is a place where the inclusive, transformational heart of the Gospel is lived out. </a:t>
            </a:r>
          </a:p>
          <a:p>
            <a:pPr lvl="0" algn="just">
              <a:buClr>
                <a:schemeClr val="dk1"/>
              </a:buClr>
              <a:buSzPts val="1100"/>
            </a:pPr>
            <a:r>
              <a:rPr lang="en-GB" sz="800" dirty="0">
                <a:solidFill>
                  <a:schemeClr val="tx1"/>
                </a:solidFill>
                <a:latin typeface="+mj-lt"/>
                <a:ea typeface="Calibri"/>
                <a:cs typeface="Calibri"/>
                <a:sym typeface="Calibri"/>
              </a:rPr>
              <a:t>Through our interactions we seek not only to educate, but also to allow for individuals to flourish and develop in ways which are individual to them, which allow them to grow in the areas which they find easy or when they find things difficult but also to know where their gifts, skills and talents will be best used. </a:t>
            </a:r>
            <a:r>
              <a:rPr lang="en-GB" sz="800" dirty="0" smtClean="0">
                <a:solidFill>
                  <a:schemeClr val="tx1"/>
                </a:solidFill>
                <a:latin typeface="+mj-lt"/>
                <a:ea typeface="Calibri"/>
                <a:cs typeface="Calibri"/>
                <a:sym typeface="Calibri"/>
              </a:rPr>
              <a:t>As </a:t>
            </a:r>
            <a:r>
              <a:rPr lang="en-GB" sz="800" dirty="0">
                <a:solidFill>
                  <a:schemeClr val="tx1"/>
                </a:solidFill>
                <a:latin typeface="+mj-lt"/>
                <a:ea typeface="Calibri"/>
                <a:cs typeface="Calibri"/>
                <a:sym typeface="Calibri"/>
              </a:rPr>
              <a:t>God’s love transforms individuals, so, we hope, being a member of the Harris Family allows for transformation. </a:t>
            </a:r>
            <a:endParaRPr lang="en-GB" sz="800" dirty="0" smtClean="0">
              <a:solidFill>
                <a:schemeClr val="tx1"/>
              </a:solidFill>
              <a:latin typeface="+mj-lt"/>
              <a:ea typeface="Calibri"/>
              <a:cs typeface="Calibri"/>
              <a:sym typeface="Calibri"/>
            </a:endParaRPr>
          </a:p>
          <a:p>
            <a:pPr lvl="0" algn="just">
              <a:buClr>
                <a:schemeClr val="dk1"/>
              </a:buClr>
              <a:buSzPts val="1100"/>
            </a:pPr>
            <a:endParaRPr lang="en-GB" sz="800" dirty="0" smtClean="0">
              <a:solidFill>
                <a:schemeClr val="tx1"/>
              </a:solidFill>
              <a:latin typeface="+mj-lt"/>
              <a:ea typeface="Calibri"/>
              <a:cs typeface="Calibri"/>
              <a:sym typeface="Calibri"/>
            </a:endParaRPr>
          </a:p>
          <a:p>
            <a:pPr lvl="0" algn="just">
              <a:buClr>
                <a:schemeClr val="dk1"/>
              </a:buClr>
              <a:buSzPts val="1100"/>
            </a:pPr>
            <a:r>
              <a:rPr lang="en-GB" sz="800" b="1" i="0" u="none" strike="noStrike" cap="none" dirty="0" smtClean="0">
                <a:solidFill>
                  <a:schemeClr val="tx1"/>
                </a:solidFill>
                <a:latin typeface="+mj-lt"/>
                <a:ea typeface="Calibri"/>
                <a:cs typeface="Calibri"/>
                <a:sym typeface="Calibri"/>
              </a:rPr>
              <a:t>Our </a:t>
            </a:r>
            <a:r>
              <a:rPr lang="en-GB" sz="800" b="1" i="0" u="none" strike="noStrike" cap="none" dirty="0">
                <a:solidFill>
                  <a:schemeClr val="tx1"/>
                </a:solidFill>
                <a:latin typeface="+mj-lt"/>
                <a:ea typeface="Calibri"/>
                <a:cs typeface="Calibri"/>
                <a:sym typeface="Calibri"/>
              </a:rPr>
              <a:t>Values, underpin our vision in order to make our Harris Family what it is. A community which strives to do its best for all. </a:t>
            </a:r>
            <a:endParaRPr sz="800" b="1" i="0" u="none" strike="noStrike" cap="none" dirty="0">
              <a:solidFill>
                <a:schemeClr val="tx1"/>
              </a:solidFill>
              <a:latin typeface="+mj-lt"/>
              <a:ea typeface="Calibri"/>
              <a:cs typeface="Calibri"/>
              <a:sym typeface="Calibri"/>
            </a:endParaRPr>
          </a:p>
          <a:p>
            <a:pPr marL="0" marR="0" lvl="0" indent="0" algn="just" rtl="0">
              <a:lnSpc>
                <a:spcPct val="115000"/>
              </a:lnSpc>
              <a:spcBef>
                <a:spcPts val="0"/>
              </a:spcBef>
              <a:spcAft>
                <a:spcPts val="0"/>
              </a:spcAft>
              <a:buClr>
                <a:schemeClr val="dk1"/>
              </a:buClr>
              <a:buSzPts val="1100"/>
              <a:buFont typeface="Arial"/>
              <a:buNone/>
            </a:pPr>
            <a:r>
              <a:rPr lang="en-GB" sz="800" b="0" i="0" u="none" strike="noStrike" cap="none" dirty="0">
                <a:solidFill>
                  <a:schemeClr val="tx1"/>
                </a:solidFill>
                <a:latin typeface="+mj-lt"/>
                <a:ea typeface="Calibri"/>
                <a:cs typeface="Calibri"/>
                <a:sym typeface="Calibri"/>
              </a:rPr>
              <a:t>H - Harmonious, A - Aspirational, R - Responsible, R - Respectful, I - Inspirational, S - Sociable</a:t>
            </a:r>
            <a:endParaRPr sz="800" b="0" i="0" u="none" strike="noStrike" cap="none" dirty="0">
              <a:solidFill>
                <a:schemeClr val="tx1"/>
              </a:solidFill>
              <a:latin typeface="+mj-lt"/>
              <a:ea typeface="Calibri"/>
              <a:cs typeface="Calibri"/>
              <a:sym typeface="Calibri"/>
            </a:endParaRPr>
          </a:p>
          <a:p>
            <a:pPr lvl="0" algn="just">
              <a:lnSpc>
                <a:spcPct val="115000"/>
              </a:lnSpc>
              <a:buClr>
                <a:schemeClr val="dk1"/>
              </a:buClr>
              <a:buSzPts val="1100"/>
            </a:pPr>
            <a:r>
              <a:rPr lang="en-GB" sz="800" b="0" i="0" u="none" strike="noStrike" cap="none" dirty="0">
                <a:solidFill>
                  <a:schemeClr val="tx1"/>
                </a:solidFill>
                <a:latin typeface="+mj-lt"/>
                <a:ea typeface="Calibri"/>
                <a:cs typeface="Calibri"/>
                <a:sym typeface="Calibri"/>
              </a:rPr>
              <a:t>These values are rooted in scripture, both as ways to live, and as ways in which we can reflect the example of the life of Jesus. </a:t>
            </a:r>
            <a:r>
              <a:rPr lang="en-GB" sz="800" b="0" i="0" u="none" strike="noStrike" cap="none" dirty="0" smtClean="0">
                <a:solidFill>
                  <a:schemeClr val="tx1"/>
                </a:solidFill>
                <a:latin typeface="+mj-lt"/>
                <a:ea typeface="Calibri"/>
                <a:cs typeface="Calibri"/>
                <a:sym typeface="Calibri"/>
              </a:rPr>
              <a:t>Our </a:t>
            </a:r>
            <a:r>
              <a:rPr lang="en-GB" sz="800" b="0" i="0" u="none" strike="noStrike" cap="none" dirty="0">
                <a:solidFill>
                  <a:schemeClr val="tx1"/>
                </a:solidFill>
                <a:latin typeface="+mj-lt"/>
                <a:ea typeface="Calibri"/>
                <a:cs typeface="Calibri"/>
                <a:sym typeface="Calibri"/>
              </a:rPr>
              <a:t>vision supports our community to evolve and exist together that  forms an integral part of the day to day life of the Harris Family. </a:t>
            </a:r>
            <a:r>
              <a:rPr lang="en-GB" sz="800" b="0" i="0" u="none" strike="noStrike" cap="none" dirty="0" smtClean="0">
                <a:solidFill>
                  <a:schemeClr val="tx1"/>
                </a:solidFill>
                <a:latin typeface="+mj-lt"/>
                <a:ea typeface="Calibri"/>
                <a:cs typeface="Calibri"/>
                <a:sym typeface="Calibri"/>
              </a:rPr>
              <a:t>As </a:t>
            </a:r>
            <a:r>
              <a:rPr lang="en-GB" sz="800" b="0" i="0" u="none" strike="noStrike" cap="none" dirty="0">
                <a:solidFill>
                  <a:schemeClr val="tx1"/>
                </a:solidFill>
                <a:latin typeface="+mj-lt"/>
                <a:ea typeface="Calibri"/>
                <a:cs typeface="Calibri"/>
                <a:sym typeface="Calibri"/>
              </a:rPr>
              <a:t>part of Coventry MAT</a:t>
            </a:r>
            <a:r>
              <a:rPr lang="en-GB" sz="800" b="0" i="0" u="none" strike="noStrike" cap="none" dirty="0" smtClean="0">
                <a:solidFill>
                  <a:schemeClr val="tx1"/>
                </a:solidFill>
                <a:latin typeface="+mj-lt"/>
                <a:ea typeface="Calibri"/>
                <a:cs typeface="Calibri"/>
                <a:sym typeface="Calibri"/>
              </a:rPr>
              <a:t>, </a:t>
            </a:r>
            <a:r>
              <a:rPr lang="en-GB" sz="800" b="0" i="0" u="none" strike="noStrike" cap="none" dirty="0">
                <a:solidFill>
                  <a:schemeClr val="tx1"/>
                </a:solidFill>
                <a:latin typeface="+mj-lt"/>
                <a:ea typeface="Calibri"/>
                <a:cs typeface="Calibri"/>
                <a:sym typeface="Calibri"/>
              </a:rPr>
              <a:t>the school endeavours </a:t>
            </a:r>
            <a:r>
              <a:rPr lang="en-GB" sz="800" b="0" i="0" u="none" strike="noStrike" cap="none" dirty="0" smtClean="0">
                <a:solidFill>
                  <a:schemeClr val="tx1"/>
                </a:solidFill>
                <a:latin typeface="+mj-lt"/>
                <a:ea typeface="Calibri"/>
                <a:cs typeface="Calibri"/>
                <a:sym typeface="Calibri"/>
              </a:rPr>
              <a:t>to be </a:t>
            </a:r>
            <a:r>
              <a:rPr lang="en-GB" sz="800" dirty="0" smtClean="0">
                <a:solidFill>
                  <a:schemeClr val="tx1"/>
                </a:solidFill>
                <a:latin typeface="+mj-lt"/>
                <a:ea typeface="Calibri"/>
                <a:cs typeface="Calibri"/>
                <a:sym typeface="Calibri"/>
              </a:rPr>
              <a:t>with </a:t>
            </a:r>
            <a:r>
              <a:rPr lang="en-GB" sz="800" dirty="0">
                <a:solidFill>
                  <a:schemeClr val="tx1"/>
                </a:solidFill>
                <a:latin typeface="+mj-lt"/>
                <a:ea typeface="Calibri"/>
                <a:cs typeface="Calibri"/>
                <a:sym typeface="Calibri"/>
              </a:rPr>
              <a:t>students and staff through all of life’s ups and downs ‘</a:t>
            </a:r>
            <a:r>
              <a:rPr lang="en-GB" sz="800" b="0" i="0" u="none" strike="noStrike" cap="none" dirty="0">
                <a:solidFill>
                  <a:schemeClr val="tx1"/>
                </a:solidFill>
                <a:latin typeface="+mj-lt"/>
                <a:ea typeface="Calibri"/>
                <a:cs typeface="Calibri"/>
                <a:sym typeface="Calibri"/>
              </a:rPr>
              <a:t>together, pursuing life in all its </a:t>
            </a:r>
            <a:r>
              <a:rPr lang="en-GB" sz="800" b="0" i="0" u="none" strike="noStrike" cap="none" dirty="0" smtClean="0">
                <a:solidFill>
                  <a:schemeClr val="tx1"/>
                </a:solidFill>
                <a:latin typeface="+mj-lt"/>
                <a:ea typeface="Calibri"/>
                <a:cs typeface="Calibri"/>
                <a:sym typeface="Calibri"/>
              </a:rPr>
              <a:t>fullness.’</a:t>
            </a:r>
          </a:p>
          <a:p>
            <a:pPr lvl="0" algn="just">
              <a:lnSpc>
                <a:spcPct val="115000"/>
              </a:lnSpc>
              <a:buClr>
                <a:schemeClr val="dk1"/>
              </a:buClr>
              <a:buSzPts val="1100"/>
            </a:pPr>
            <a:endParaRPr lang="en-GB" sz="800" b="0" i="0" u="none" strike="noStrike" cap="none" dirty="0">
              <a:solidFill>
                <a:schemeClr val="tx1"/>
              </a:solidFill>
              <a:latin typeface="+mj-lt"/>
              <a:ea typeface="Calibri"/>
              <a:cs typeface="Calibri"/>
              <a:sym typeface="Calibri"/>
            </a:endParaRPr>
          </a:p>
          <a:p>
            <a:pPr lvl="0" algn="just">
              <a:buSzPts val="800"/>
            </a:pPr>
            <a:r>
              <a:rPr lang="en-GB" sz="800" b="1" dirty="0">
                <a:solidFill>
                  <a:schemeClr val="tx1"/>
                </a:solidFill>
                <a:latin typeface="+mj-lt"/>
                <a:ea typeface="Calibri"/>
                <a:cs typeface="Calibri"/>
                <a:sym typeface="Calibri"/>
              </a:rPr>
              <a:t>Who are we? </a:t>
            </a:r>
            <a:endParaRPr lang="en-GB" sz="800" dirty="0">
              <a:solidFill>
                <a:schemeClr val="tx1"/>
              </a:solidFill>
              <a:latin typeface="+mj-lt"/>
              <a:ea typeface="Calibri"/>
              <a:cs typeface="Calibri"/>
              <a:sym typeface="Calibri"/>
            </a:endParaRPr>
          </a:p>
          <a:p>
            <a:pPr lvl="0" algn="just">
              <a:buSzPts val="800"/>
            </a:pPr>
            <a:r>
              <a:rPr lang="en-GB" sz="800" dirty="0">
                <a:solidFill>
                  <a:schemeClr val="tx1"/>
                </a:solidFill>
                <a:latin typeface="+mj-lt"/>
                <a:ea typeface="Calibri"/>
                <a:cs typeface="Calibri"/>
                <a:sym typeface="Calibri"/>
              </a:rPr>
              <a:t>Mixed gender non-selective 11-16 with 853 students. </a:t>
            </a:r>
          </a:p>
          <a:p>
            <a:pPr lvl="0" algn="just">
              <a:buSzPts val="800"/>
            </a:pPr>
            <a:r>
              <a:rPr lang="en-GB" sz="800" dirty="0">
                <a:solidFill>
                  <a:schemeClr val="tx1"/>
                </a:solidFill>
                <a:latin typeface="+mj-lt"/>
                <a:ea typeface="Calibri"/>
                <a:cs typeface="Calibri"/>
                <a:sym typeface="Calibri"/>
              </a:rPr>
              <a:t>Only </a:t>
            </a:r>
            <a:r>
              <a:rPr lang="en-GB" sz="800" dirty="0" err="1">
                <a:solidFill>
                  <a:schemeClr val="tx1"/>
                </a:solidFill>
                <a:latin typeface="+mj-lt"/>
                <a:ea typeface="Calibri"/>
                <a:cs typeface="Calibri"/>
                <a:sym typeface="Calibri"/>
              </a:rPr>
              <a:t>CofE</a:t>
            </a:r>
            <a:r>
              <a:rPr lang="en-GB" sz="800" dirty="0">
                <a:solidFill>
                  <a:schemeClr val="tx1"/>
                </a:solidFill>
                <a:latin typeface="+mj-lt"/>
                <a:ea typeface="Calibri"/>
                <a:cs typeface="Calibri"/>
                <a:sym typeface="Calibri"/>
              </a:rPr>
              <a:t> school in the county in an area with 3 local Grammar schools and 2 private schools. </a:t>
            </a:r>
          </a:p>
          <a:p>
            <a:pPr lvl="0" algn="just">
              <a:buSzPts val="800"/>
            </a:pPr>
            <a:r>
              <a:rPr lang="en-GB" sz="800" dirty="0">
                <a:solidFill>
                  <a:schemeClr val="tx1"/>
                </a:solidFill>
                <a:latin typeface="+mj-lt"/>
                <a:ea typeface="Calibri"/>
                <a:cs typeface="Calibri"/>
                <a:sym typeface="Calibri"/>
              </a:rPr>
              <a:t>Currently </a:t>
            </a:r>
            <a:r>
              <a:rPr lang="en-GB" sz="800" dirty="0">
                <a:solidFill>
                  <a:schemeClr val="tx1"/>
                </a:solidFill>
                <a:highlight>
                  <a:schemeClr val="lt1"/>
                </a:highlight>
                <a:latin typeface="+mj-lt"/>
                <a:ea typeface="Calibri"/>
                <a:cs typeface="Calibri"/>
                <a:sym typeface="Calibri"/>
              </a:rPr>
              <a:t>30% of our pupils are Pupil Premium.  22% SEND and 15% EAL and rising. </a:t>
            </a:r>
          </a:p>
          <a:p>
            <a:pPr lvl="0" algn="just">
              <a:buSzPts val="800"/>
            </a:pPr>
            <a:r>
              <a:rPr lang="en-GB" sz="800" dirty="0">
                <a:solidFill>
                  <a:schemeClr val="tx1"/>
                </a:solidFill>
                <a:highlight>
                  <a:schemeClr val="lt1"/>
                </a:highlight>
                <a:latin typeface="+mj-lt"/>
                <a:ea typeface="Calibri"/>
                <a:cs typeface="Calibri"/>
                <a:sym typeface="Calibri"/>
              </a:rPr>
              <a:t>Rapid improvement due to significant change have been seen since the last SIAMS inspection. </a:t>
            </a:r>
          </a:p>
          <a:p>
            <a:pPr lvl="0" algn="just">
              <a:buSzPts val="800"/>
            </a:pPr>
            <a:r>
              <a:rPr lang="en-GB" sz="800" dirty="0">
                <a:solidFill>
                  <a:schemeClr val="tx1"/>
                </a:solidFill>
                <a:highlight>
                  <a:schemeClr val="lt1"/>
                </a:highlight>
                <a:latin typeface="+mj-lt"/>
                <a:ea typeface="Calibri"/>
                <a:cs typeface="Calibri"/>
                <a:sym typeface="Calibri"/>
              </a:rPr>
              <a:t>For the first time in its history, Harris was graded ‘Good’ in all areas during an Ofsted inspection in May 2022. Inspectors commented on the significant strengths of the school, highlighting impressive progress and ambition since the last full inspection. The report said :“Over the last three years, leaders have tackled the issues that caused pupils to underachieve. They have put in place new ambitious plans for learning. They have provided quality training to teachers. They have appointed well-qualified teachers to fill vacancies. Teaching is now well organised. Pupils make good progress. Their learning builds effectively from year to year.</a:t>
            </a:r>
            <a:r>
              <a:rPr lang="en-GB" sz="800" dirty="0">
                <a:solidFill>
                  <a:schemeClr val="tx1"/>
                </a:solidFill>
                <a:latin typeface="+mj-lt"/>
                <a:ea typeface="Calibri"/>
                <a:cs typeface="Calibri"/>
                <a:sym typeface="Calibri"/>
              </a:rPr>
              <a:t> </a:t>
            </a:r>
          </a:p>
          <a:p>
            <a:pPr lvl="0" algn="just">
              <a:buSzPts val="800"/>
            </a:pPr>
            <a:r>
              <a:rPr lang="en-GB" sz="800" b="1" dirty="0">
                <a:solidFill>
                  <a:schemeClr val="tx1"/>
                </a:solidFill>
                <a:latin typeface="+mj-lt"/>
                <a:ea typeface="Calibri"/>
                <a:cs typeface="Calibri"/>
                <a:sym typeface="Calibri"/>
              </a:rPr>
              <a:t>Awards</a:t>
            </a:r>
            <a:r>
              <a:rPr lang="en-GB" sz="800" dirty="0">
                <a:solidFill>
                  <a:schemeClr val="tx1"/>
                </a:solidFill>
                <a:latin typeface="+mj-lt"/>
                <a:ea typeface="Calibri"/>
                <a:cs typeface="Calibri"/>
                <a:sym typeface="Calibri"/>
              </a:rPr>
              <a:t>: RS Silver Quality Mark in May 2021, Inclusion Quality Mark Autumn 2021, </a:t>
            </a:r>
            <a:r>
              <a:rPr lang="en-GB" sz="800" dirty="0" err="1">
                <a:solidFill>
                  <a:schemeClr val="tx1"/>
                </a:solidFill>
                <a:latin typeface="+mj-lt"/>
                <a:ea typeface="Calibri"/>
                <a:cs typeface="Calibri"/>
                <a:sym typeface="Calibri"/>
              </a:rPr>
              <a:t>afPE</a:t>
            </a:r>
            <a:r>
              <a:rPr lang="en-GB" sz="800" dirty="0">
                <a:solidFill>
                  <a:schemeClr val="tx1"/>
                </a:solidFill>
                <a:latin typeface="+mj-lt"/>
                <a:ea typeface="Calibri"/>
                <a:cs typeface="Calibri"/>
                <a:sym typeface="Calibri"/>
              </a:rPr>
              <a:t> Quality mark achieved Summer term 2021. Sports Award and the </a:t>
            </a:r>
            <a:r>
              <a:rPr lang="en-GB" sz="800" dirty="0">
                <a:solidFill>
                  <a:schemeClr val="tx1"/>
                </a:solidFill>
                <a:highlight>
                  <a:schemeClr val="lt1"/>
                </a:highlight>
                <a:latin typeface="+mj-lt"/>
                <a:ea typeface="Calibri"/>
                <a:cs typeface="Calibri"/>
                <a:sym typeface="Calibri"/>
              </a:rPr>
              <a:t>Bronze award for the Skills Builder Programme.</a:t>
            </a:r>
            <a:endParaRPr lang="en-GB" sz="800" dirty="0">
              <a:solidFill>
                <a:schemeClr val="tx1"/>
              </a:solidFill>
              <a:latin typeface="+mj-lt"/>
              <a:ea typeface="Calibri"/>
              <a:cs typeface="Calibri"/>
              <a:sym typeface="Calibri"/>
            </a:endParaRPr>
          </a:p>
          <a:p>
            <a:pPr marL="0" marR="0" lvl="0" indent="0" algn="just" rtl="0">
              <a:lnSpc>
                <a:spcPct val="100000"/>
              </a:lnSpc>
              <a:spcBef>
                <a:spcPts val="0"/>
              </a:spcBef>
              <a:spcAft>
                <a:spcPts val="0"/>
              </a:spcAft>
              <a:buClr>
                <a:schemeClr val="dk1"/>
              </a:buClr>
              <a:buSzPts val="1100"/>
              <a:buFont typeface="Arial"/>
              <a:buNone/>
            </a:pPr>
            <a:endParaRPr sz="8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15889" y="8150"/>
            <a:ext cx="5909051" cy="2523738"/>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700"/>
              <a:buFont typeface="Arial"/>
              <a:buNone/>
            </a:pPr>
            <a:r>
              <a:rPr lang="en-GB" sz="800" b="1" i="0" u="none" strike="noStrike" cap="none" dirty="0">
                <a:solidFill>
                  <a:srgbClr val="000000"/>
                </a:solidFill>
                <a:latin typeface="Calibri"/>
                <a:ea typeface="Calibri"/>
                <a:cs typeface="Calibri"/>
                <a:sym typeface="Calibri"/>
              </a:rPr>
              <a:t>Collective Worship seeks to enable flourishing through spiritual development. </a:t>
            </a:r>
            <a:endParaRPr sz="8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Time is given to Collective Worship throughout the school week. Worship, in line with our vision, is inclusive and invitational in nature.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The Chaplain advises those who lead, plan and deliver Collective Worship.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Our values are linked with the with each act of collective worship. Students are actively encouraged to lead and be involved in the planning of worship. It is a space within which students can develop spiritually and develop an awareness of themselves and those around them. Through gathering together to listen to a speaker, or reflecting on music and ideas through discussion in tutor worship time is given to the </a:t>
            </a:r>
            <a:r>
              <a:rPr lang="en-GB" sz="800" b="0" i="0" u="none" strike="noStrike" cap="none" dirty="0" smtClean="0">
                <a:solidFill>
                  <a:srgbClr val="000000"/>
                </a:solidFill>
                <a:latin typeface="Calibri"/>
                <a:ea typeface="Calibri"/>
                <a:cs typeface="Calibri"/>
                <a:sym typeface="Calibri"/>
              </a:rPr>
              <a:t>more </a:t>
            </a:r>
            <a:r>
              <a:rPr lang="en-GB" sz="800" b="0" i="0" u="none" strike="noStrike" cap="none" dirty="0">
                <a:solidFill>
                  <a:srgbClr val="000000"/>
                </a:solidFill>
                <a:latin typeface="Calibri"/>
                <a:ea typeface="Calibri"/>
                <a:cs typeface="Calibri"/>
                <a:sym typeface="Calibri"/>
              </a:rPr>
              <a:t>philosophical and reflective nature of worship.</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Tutor worship includes a Main worship as well as two additional elements. Scripture: Read, Reflect and Respond with I wonder questions alongside for open ended interpretation. </a:t>
            </a:r>
            <a:r>
              <a:rPr lang="en-GB" sz="800" b="0" i="0" u="none" strike="noStrike" cap="none" dirty="0" smtClean="0">
                <a:solidFill>
                  <a:srgbClr val="000000"/>
                </a:solidFill>
                <a:latin typeface="Calibri"/>
                <a:ea typeface="Calibri"/>
                <a:cs typeface="Calibri"/>
                <a:sym typeface="Calibri"/>
              </a:rPr>
              <a:t>Time is allowed </a:t>
            </a:r>
            <a:r>
              <a:rPr lang="en-GB" sz="800" b="0" i="0" u="none" strike="noStrike" cap="none" dirty="0">
                <a:solidFill>
                  <a:srgbClr val="000000"/>
                </a:solidFill>
                <a:latin typeface="Calibri"/>
                <a:ea typeface="Calibri"/>
                <a:cs typeface="Calibri"/>
                <a:sym typeface="Calibri"/>
              </a:rPr>
              <a:t>for reflection and </a:t>
            </a:r>
            <a:r>
              <a:rPr lang="en-GB" sz="800" b="0" i="0" u="none" strike="noStrike" cap="none" dirty="0" smtClean="0">
                <a:solidFill>
                  <a:srgbClr val="000000"/>
                </a:solidFill>
                <a:latin typeface="Calibri"/>
                <a:ea typeface="Calibri"/>
                <a:cs typeface="Calibri"/>
                <a:sym typeface="Calibri"/>
              </a:rPr>
              <a:t>stillness as does the Chaplain’s Thought for the Week that is shared with all. This seeks to contribute to </a:t>
            </a:r>
            <a:r>
              <a:rPr lang="en-GB" sz="800" b="0" i="0" u="none" strike="noStrike" cap="none" dirty="0">
                <a:solidFill>
                  <a:srgbClr val="000000"/>
                </a:solidFill>
                <a:latin typeface="Calibri"/>
                <a:ea typeface="Calibri"/>
                <a:cs typeface="Calibri"/>
                <a:sym typeface="Calibri"/>
              </a:rPr>
              <a:t>the spiritual development of our students.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Collective Worship is organic in nature should key world, local or school issues need to be addressed. Examples of this include the death of QEII.</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Worship Reps take an active role in tutor worship. Worship prefects are involved in both Whole School and Year group worship. Students roles range from choosing to speak, leading prayer or reading scripture, to carrying the cross, helping with technical duties or preparing the Chapel for worship. </a:t>
            </a:r>
            <a:r>
              <a:rPr lang="en-GB" sz="800" b="0" i="0" u="none" strike="noStrike" cap="none" dirty="0" smtClean="0">
                <a:solidFill>
                  <a:srgbClr val="000000"/>
                </a:solidFill>
                <a:latin typeface="Calibri"/>
                <a:ea typeface="Calibri"/>
                <a:cs typeface="Calibri"/>
                <a:sym typeface="Calibri"/>
              </a:rPr>
              <a:t>Students </a:t>
            </a:r>
            <a:r>
              <a:rPr lang="en-GB" sz="800" b="0" i="0" u="none" strike="noStrike" cap="none" dirty="0">
                <a:solidFill>
                  <a:srgbClr val="000000"/>
                </a:solidFill>
                <a:latin typeface="Calibri"/>
                <a:ea typeface="Calibri"/>
                <a:cs typeface="Calibri"/>
                <a:sym typeface="Calibri"/>
              </a:rPr>
              <a:t>are encouraged to highlight and talk about issues which are important to them.</a:t>
            </a:r>
            <a:endParaRPr sz="800" b="0" i="0" u="none" strike="noStrike" cap="none" dirty="0">
              <a:solidFill>
                <a:srgbClr val="000000"/>
              </a:solidFill>
              <a:latin typeface="Calibri"/>
              <a:ea typeface="Calibri"/>
              <a:cs typeface="Calibri"/>
              <a:sym typeface="Calibri"/>
            </a:endParaRPr>
          </a:p>
          <a:p>
            <a:pPr>
              <a:buSzPts val="700"/>
            </a:pPr>
            <a:r>
              <a:rPr lang="en-GB" sz="800" b="0" i="0" u="none" strike="noStrike" cap="none" dirty="0" smtClean="0">
                <a:solidFill>
                  <a:srgbClr val="000000"/>
                </a:solidFill>
                <a:latin typeface="Calibri"/>
                <a:ea typeface="Calibri"/>
                <a:cs typeface="Calibri"/>
                <a:sym typeface="Calibri"/>
              </a:rPr>
              <a:t>Collective </a:t>
            </a:r>
            <a:r>
              <a:rPr lang="en-GB" sz="800" b="0" i="0" u="none" strike="noStrike" cap="none" dirty="0">
                <a:solidFill>
                  <a:srgbClr val="000000"/>
                </a:solidFill>
                <a:latin typeface="Calibri"/>
                <a:ea typeface="Calibri"/>
                <a:cs typeface="Calibri"/>
                <a:sym typeface="Calibri"/>
              </a:rPr>
              <a:t>Worship is an opportunity for all of the school community to come together and spend time in reflection and to be moved by art, music, scripture and silence. </a:t>
            </a:r>
            <a:r>
              <a:rPr lang="en-GB" sz="800" b="0" i="0" u="none" strike="noStrike" cap="none" dirty="0" smtClean="0">
                <a:solidFill>
                  <a:srgbClr val="000000"/>
                </a:solidFill>
                <a:latin typeface="Calibri"/>
                <a:ea typeface="Calibri"/>
                <a:cs typeface="Calibri"/>
                <a:sym typeface="Calibri"/>
              </a:rPr>
              <a:t>Evaluation of worship is undertaken each term through Q&amp;A and pupil voice</a:t>
            </a:r>
            <a:r>
              <a:rPr lang="en-GB" sz="800" dirty="0">
                <a:latin typeface="Calibri"/>
                <a:ea typeface="Calibri"/>
                <a:cs typeface="Calibri"/>
                <a:sym typeface="Calibri"/>
              </a:rPr>
              <a:t>. Pupil voice discussions are used to evaluate worship, discuss ideas for future worship themes and hear opinions on how to make Collective Worship better. </a:t>
            </a:r>
            <a:r>
              <a:rPr lang="en-GB" sz="800" b="0" i="0" u="none" strike="noStrike" cap="none" dirty="0" smtClean="0">
                <a:solidFill>
                  <a:srgbClr val="000000"/>
                </a:solidFill>
                <a:latin typeface="Calibri"/>
                <a:ea typeface="Calibri"/>
                <a:cs typeface="Calibri"/>
                <a:sym typeface="Calibri"/>
              </a:rPr>
              <a:t>Staff are also regularly asked for feedback and to be a critical friend.  </a:t>
            </a:r>
            <a:endParaRPr sz="800" b="0" i="0" u="none" strike="noStrike" cap="none" dirty="0">
              <a:solidFill>
                <a:srgbClr val="000000"/>
              </a:solidFill>
              <a:latin typeface="Calibri"/>
              <a:ea typeface="Calibri"/>
              <a:cs typeface="Calibri"/>
              <a:sym typeface="Calibri"/>
            </a:endParaRPr>
          </a:p>
        </p:txBody>
      </p:sp>
      <p:sp>
        <p:nvSpPr>
          <p:cNvPr id="66" name="Google Shape;66;p14"/>
          <p:cNvSpPr txBox="1"/>
          <p:nvPr/>
        </p:nvSpPr>
        <p:spPr>
          <a:xfrm>
            <a:off x="5528275" y="279225"/>
            <a:ext cx="1898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67" name="Google Shape;67;p14"/>
          <p:cNvSpPr txBox="1"/>
          <p:nvPr/>
        </p:nvSpPr>
        <p:spPr>
          <a:xfrm>
            <a:off x="5924940" y="8150"/>
            <a:ext cx="3218985" cy="2277516"/>
          </a:xfrm>
          <a:prstGeom prst="rect">
            <a:avLst/>
          </a:prstGeom>
          <a:solidFill>
            <a:schemeClr val="lt1"/>
          </a:solid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GB" sz="800" b="1" i="0" u="none" strike="noStrike" cap="none" dirty="0">
                <a:solidFill>
                  <a:srgbClr val="000000"/>
                </a:solidFill>
                <a:latin typeface="Calibri"/>
                <a:ea typeface="Calibri"/>
                <a:cs typeface="Calibri"/>
                <a:sym typeface="Calibri"/>
              </a:rPr>
              <a:t>Religious Education is effective and of good quality. </a:t>
            </a:r>
            <a:endParaRPr sz="8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The aim of Religious Education at Harris is to engage students in the systematic enquiry of significant human questions which religions and worldviews address. This enables students to develop the skills and understanding needed to appreciate and appraise various religions responses. Time is given to allow for personal and individual reflection through dialogue, written work and discussion.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Students develop and understanding of all 6 main world religions, and are encouraged to make links with religious teaching and what it means for believers in the 21st century as well as for themselves.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The KS3 curriculum interweaves theology, philosophy and human and social sciences providing students with an engaging and challenging approach to the subject. Opportunities to develop through experiences and visits to places of Worship. </a:t>
            </a:r>
            <a:r>
              <a:rPr lang="en-GB" sz="800" b="0" i="0" u="none" strike="noStrike" cap="none" dirty="0" smtClean="0">
                <a:solidFill>
                  <a:srgbClr val="000000"/>
                </a:solidFill>
                <a:latin typeface="Calibri"/>
                <a:ea typeface="Calibri"/>
                <a:cs typeface="Calibri"/>
                <a:sym typeface="Calibri"/>
              </a:rPr>
              <a:t>As a result of this</a:t>
            </a:r>
            <a:r>
              <a:rPr lang="en-GB" sz="800" dirty="0">
                <a:latin typeface="Calibri"/>
                <a:ea typeface="Calibri"/>
                <a:cs typeface="Calibri"/>
                <a:sym typeface="Calibri"/>
              </a:rPr>
              <a:t> </a:t>
            </a:r>
            <a:r>
              <a:rPr lang="en-GB" sz="800" dirty="0" smtClean="0">
                <a:latin typeface="Calibri"/>
                <a:ea typeface="Calibri"/>
                <a:cs typeface="Calibri"/>
                <a:sym typeface="Calibri"/>
              </a:rPr>
              <a:t>s</a:t>
            </a:r>
            <a:r>
              <a:rPr lang="en-GB" sz="800" b="0" i="0" u="none" strike="noStrike" cap="none" dirty="0" smtClean="0">
                <a:solidFill>
                  <a:srgbClr val="000000"/>
                </a:solidFill>
                <a:latin typeface="Calibri"/>
                <a:ea typeface="Calibri"/>
                <a:cs typeface="Calibri"/>
                <a:sym typeface="Calibri"/>
              </a:rPr>
              <a:t>tudents </a:t>
            </a:r>
            <a:r>
              <a:rPr lang="en-GB" sz="800" b="0" i="0" u="none" strike="noStrike" cap="none" dirty="0">
                <a:solidFill>
                  <a:srgbClr val="000000"/>
                </a:solidFill>
                <a:latin typeface="Calibri"/>
                <a:ea typeface="Calibri"/>
                <a:cs typeface="Calibri"/>
                <a:sym typeface="Calibri"/>
              </a:rPr>
              <a:t>leave Harris with a good qualification in RS which will enable them to engage critically with the wider world around them as they move on to their future studies.  </a:t>
            </a:r>
            <a:endParaRPr sz="900" b="0" i="1" u="none" strike="noStrike" cap="none" dirty="0">
              <a:solidFill>
                <a:srgbClr val="000000"/>
              </a:solidFill>
              <a:latin typeface="Calibri"/>
              <a:ea typeface="Calibri"/>
              <a:cs typeface="Calibri"/>
              <a:sym typeface="Calibri"/>
            </a:endParaRPr>
          </a:p>
        </p:txBody>
      </p:sp>
      <p:sp>
        <p:nvSpPr>
          <p:cNvPr id="68" name="Google Shape;68;p14"/>
          <p:cNvSpPr txBox="1"/>
          <p:nvPr/>
        </p:nvSpPr>
        <p:spPr>
          <a:xfrm>
            <a:off x="29886" y="2531888"/>
            <a:ext cx="5895054" cy="2646848"/>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GB" sz="800" b="1" i="0" u="none" strike="noStrike" cap="none" dirty="0">
                <a:solidFill>
                  <a:srgbClr val="000000"/>
                </a:solidFill>
                <a:latin typeface="Calibri"/>
                <a:ea typeface="Calibri"/>
                <a:cs typeface="Calibri"/>
                <a:sym typeface="Calibri"/>
              </a:rPr>
              <a:t>Courageous Advocacy in a culture of justice and responsibility. </a:t>
            </a:r>
            <a:endParaRPr sz="8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Harris students are encouraged to question and challenge the world in which they find themselves.</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GCSE Citizenship case study involved speaking to local MP Mark </a:t>
            </a:r>
            <a:r>
              <a:rPr lang="en-GB" sz="800" b="0" i="0" u="none" strike="noStrike" cap="none" dirty="0" err="1">
                <a:solidFill>
                  <a:srgbClr val="000000"/>
                </a:solidFill>
                <a:latin typeface="Calibri"/>
                <a:ea typeface="Calibri"/>
                <a:cs typeface="Calibri"/>
                <a:sym typeface="Calibri"/>
              </a:rPr>
              <a:t>Pausey</a:t>
            </a:r>
            <a:r>
              <a:rPr lang="en-GB" sz="800" b="0" i="0" u="none" strike="noStrike" cap="none" dirty="0">
                <a:solidFill>
                  <a:srgbClr val="000000"/>
                </a:solidFill>
                <a:latin typeface="Calibri"/>
                <a:ea typeface="Calibri"/>
                <a:cs typeface="Calibri"/>
                <a:sym typeface="Calibri"/>
              </a:rPr>
              <a:t> about the lack of A&amp;E services in </a:t>
            </a:r>
            <a:r>
              <a:rPr lang="en-GB" sz="800" b="0" i="0" u="none" strike="noStrike" cap="none" dirty="0" smtClean="0">
                <a:solidFill>
                  <a:srgbClr val="000000"/>
                </a:solidFill>
                <a:latin typeface="Calibri"/>
                <a:ea typeface="Calibri"/>
                <a:cs typeface="Calibri"/>
                <a:sym typeface="Calibri"/>
              </a:rPr>
              <a:t>Rugby, his regular visits allow pupils to challenge figures who represent us in parliament and have their views and voices heard.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Peer Mentors </a:t>
            </a:r>
            <a:r>
              <a:rPr lang="en-GB" sz="800" b="0" i="0" u="none" strike="noStrike" cap="none" dirty="0" smtClean="0">
                <a:solidFill>
                  <a:srgbClr val="000000"/>
                </a:solidFill>
                <a:latin typeface="Calibri"/>
                <a:ea typeface="Calibri"/>
                <a:cs typeface="Calibri"/>
                <a:sym typeface="Calibri"/>
              </a:rPr>
              <a:t>support </a:t>
            </a:r>
            <a:r>
              <a:rPr lang="en-GB" sz="800" b="0" i="0" u="none" strike="noStrike" cap="none" dirty="0">
                <a:solidFill>
                  <a:srgbClr val="000000"/>
                </a:solidFill>
                <a:latin typeface="Calibri"/>
                <a:ea typeface="Calibri"/>
                <a:cs typeface="Calibri"/>
                <a:sym typeface="Calibri"/>
              </a:rPr>
              <a:t>younger students with positive older role models. The students voice reps and school council can speak out for issues which they see happening at school and can challenge senior leaders.  </a:t>
            </a:r>
            <a:r>
              <a:rPr lang="en-GB" sz="800" b="0" i="0" u="none" strike="noStrike" cap="none" dirty="0" smtClean="0">
                <a:solidFill>
                  <a:srgbClr val="000000"/>
                </a:solidFill>
                <a:latin typeface="Calibri"/>
                <a:ea typeface="Calibri"/>
                <a:cs typeface="Calibri"/>
                <a:sym typeface="Calibri"/>
              </a:rPr>
              <a:t>Our </a:t>
            </a:r>
            <a:r>
              <a:rPr lang="en-GB" sz="800" dirty="0" smtClean="0">
                <a:latin typeface="Calibri" panose="020F0502020204030204" pitchFamily="34" charset="0"/>
                <a:cs typeface="Calibri" panose="020F0502020204030204" pitchFamily="34" charset="0"/>
              </a:rPr>
              <a:t>40 </a:t>
            </a:r>
            <a:r>
              <a:rPr lang="en-GB" sz="800" dirty="0">
                <a:latin typeface="Calibri" panose="020F0502020204030204" pitchFamily="34" charset="0"/>
                <a:cs typeface="Calibri" panose="020F0502020204030204" pitchFamily="34" charset="0"/>
              </a:rPr>
              <a:t>trained anti bullying </a:t>
            </a:r>
            <a:r>
              <a:rPr lang="en-GB" sz="800" dirty="0" smtClean="0">
                <a:latin typeface="Calibri" panose="020F0502020204030204" pitchFamily="34" charset="0"/>
                <a:cs typeface="Calibri" panose="020F0502020204030204" pitchFamily="34" charset="0"/>
              </a:rPr>
              <a:t>ambassadors who give support and encouragement to their peers. It is hoped that students will feel comfortable reporting issues and be more open about them.</a:t>
            </a:r>
            <a:endParaRPr lang="en-GB" sz="800" dirty="0">
              <a:latin typeface="Calibri" panose="020F0502020204030204" pitchFamily="34" charset="0"/>
              <a:cs typeface="Calibri" panose="020F0502020204030204" pitchFamily="34" charset="0"/>
            </a:endParaRPr>
          </a:p>
          <a:p>
            <a:r>
              <a:rPr lang="en-GB" sz="800" dirty="0">
                <a:latin typeface="Calibri" panose="020F0502020204030204" pitchFamily="34" charset="0"/>
                <a:cs typeface="Calibri" panose="020F0502020204030204" pitchFamily="34" charset="0"/>
              </a:rPr>
              <a:t>Disability awareness days running sports for wheelchair users and the </a:t>
            </a:r>
            <a:r>
              <a:rPr lang="en-GB" sz="800" dirty="0" smtClean="0">
                <a:latin typeface="Calibri" panose="020F0502020204030204" pitchFamily="34" charset="0"/>
                <a:cs typeface="Calibri" panose="020F0502020204030204" pitchFamily="34" charset="0"/>
              </a:rPr>
              <a:t>blind allow for an understanding of the world as viewed by others. It helps to develop an awareness of the diversity in creation and the importance of inclusivity helping to promote empathy and understanding. .</a:t>
            </a:r>
            <a:endParaRPr lang="en-GB" sz="800" dirty="0">
              <a:latin typeface="Calibri" panose="020F0502020204030204" pitchFamily="34" charset="0"/>
              <a:cs typeface="Calibri" panose="020F0502020204030204" pitchFamily="34" charset="0"/>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smtClean="0">
                <a:solidFill>
                  <a:srgbClr val="000000"/>
                </a:solidFill>
                <a:latin typeface="Calibri"/>
                <a:ea typeface="Calibri"/>
                <a:cs typeface="Calibri"/>
                <a:sym typeface="Calibri"/>
              </a:rPr>
              <a:t>Eco </a:t>
            </a:r>
            <a:r>
              <a:rPr lang="en-GB" sz="800" b="0" i="0" u="none" strike="noStrike" cap="none" dirty="0">
                <a:solidFill>
                  <a:srgbClr val="000000"/>
                </a:solidFill>
                <a:latin typeface="Calibri"/>
                <a:ea typeface="Calibri"/>
                <a:cs typeface="Calibri"/>
                <a:sym typeface="Calibri"/>
              </a:rPr>
              <a:t>Club and the Female Lead society look to encourage voices to be heard and be active in highlighting </a:t>
            </a:r>
            <a:r>
              <a:rPr lang="en-GB" sz="800" b="0" i="0" u="none" strike="noStrike" cap="none" dirty="0" smtClean="0">
                <a:solidFill>
                  <a:srgbClr val="000000"/>
                </a:solidFill>
                <a:latin typeface="Calibri"/>
                <a:ea typeface="Calibri"/>
                <a:cs typeface="Calibri"/>
                <a:sym typeface="Calibri"/>
              </a:rPr>
              <a:t>issues. Pupils engage in issues which are important to them and feel empowered to speak out.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dirty="0" smtClean="0">
                <a:latin typeface="Calibri"/>
                <a:ea typeface="Calibri"/>
                <a:cs typeface="Calibri"/>
                <a:sym typeface="Calibri"/>
              </a:rPr>
              <a:t>School </a:t>
            </a:r>
            <a:r>
              <a:rPr lang="en-GB" sz="800" b="0" i="0" u="none" strike="noStrike" cap="none" dirty="0" smtClean="0">
                <a:solidFill>
                  <a:srgbClr val="000000"/>
                </a:solidFill>
                <a:latin typeface="Calibri"/>
                <a:ea typeface="Calibri"/>
                <a:cs typeface="Calibri"/>
                <a:sym typeface="Calibri"/>
              </a:rPr>
              <a:t>Houses </a:t>
            </a:r>
            <a:r>
              <a:rPr lang="en-GB" sz="800" b="0" i="0" u="none" strike="noStrike" cap="none" dirty="0">
                <a:solidFill>
                  <a:srgbClr val="000000"/>
                </a:solidFill>
                <a:latin typeface="Calibri"/>
                <a:ea typeface="Calibri"/>
                <a:cs typeface="Calibri"/>
                <a:sym typeface="Calibri"/>
              </a:rPr>
              <a:t>supports and raises money during our Lenten Charity </a:t>
            </a:r>
            <a:r>
              <a:rPr lang="en-GB" sz="800" b="0" i="0" u="none" strike="noStrike" cap="none" dirty="0" smtClean="0">
                <a:solidFill>
                  <a:srgbClr val="000000"/>
                </a:solidFill>
                <a:latin typeface="Calibri"/>
                <a:ea typeface="Calibri"/>
                <a:cs typeface="Calibri"/>
                <a:sym typeface="Calibri"/>
              </a:rPr>
              <a:t>drive. Creative </a:t>
            </a:r>
            <a:r>
              <a:rPr lang="en-GB" sz="800" b="0" i="0" u="none" strike="noStrike" cap="none" dirty="0">
                <a:solidFill>
                  <a:srgbClr val="000000"/>
                </a:solidFill>
                <a:latin typeface="Calibri"/>
                <a:ea typeface="Calibri"/>
                <a:cs typeface="Calibri"/>
                <a:sym typeface="Calibri"/>
              </a:rPr>
              <a:t>and interesting ways of raising money are encouraged, but likewise, participation in events is as important. </a:t>
            </a:r>
            <a:r>
              <a:rPr lang="en-GB" sz="800" b="0" i="0" u="none" strike="noStrike" cap="none" dirty="0" smtClean="0">
                <a:solidFill>
                  <a:srgbClr val="000000"/>
                </a:solidFill>
                <a:latin typeface="Calibri"/>
                <a:ea typeface="Calibri"/>
                <a:cs typeface="Calibri"/>
                <a:sym typeface="Calibri"/>
              </a:rPr>
              <a:t>A sense of belonging is evoked </a:t>
            </a:r>
            <a:r>
              <a:rPr lang="en-GB" sz="800" dirty="0" smtClean="0">
                <a:latin typeface="Calibri"/>
                <a:ea typeface="Calibri"/>
                <a:cs typeface="Calibri"/>
                <a:sym typeface="Calibri"/>
              </a:rPr>
              <a:t>during these times.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Student raise and speak on  issues or life events to highlight the diversity of God’s creation in our community. Whole school worship talks on Pride Month and raising the profile of the school’s LGBTQ+ Club or a Year 10 student highlighting Spondylitis Awareness month through singing a song she composed about her struggles with the illness. Plans for next academic year include </a:t>
            </a:r>
            <a:r>
              <a:rPr lang="en-GB" sz="800" b="0" i="0" u="none" strike="noStrike" cap="none" dirty="0" err="1">
                <a:solidFill>
                  <a:srgbClr val="000000"/>
                </a:solidFill>
                <a:latin typeface="Calibri"/>
                <a:ea typeface="Calibri"/>
                <a:cs typeface="Calibri"/>
                <a:sym typeface="Calibri"/>
              </a:rPr>
              <a:t>Tourettes</a:t>
            </a:r>
            <a:r>
              <a:rPr lang="en-GB" sz="800" b="0" i="0" u="none" strike="noStrike" cap="none" dirty="0">
                <a:solidFill>
                  <a:srgbClr val="000000"/>
                </a:solidFill>
                <a:latin typeface="Calibri"/>
                <a:ea typeface="Calibri"/>
                <a:cs typeface="Calibri"/>
                <a:sym typeface="Calibri"/>
              </a:rPr>
              <a:t> and Stammering Awareness Day. </a:t>
            </a:r>
            <a:r>
              <a:rPr lang="en-GB" sz="800" b="0" i="0" u="none" strike="noStrike" cap="none" dirty="0" smtClean="0">
                <a:solidFill>
                  <a:srgbClr val="000000"/>
                </a:solidFill>
                <a:latin typeface="Calibri"/>
                <a:ea typeface="Calibri"/>
                <a:cs typeface="Calibri"/>
                <a:sym typeface="Calibri"/>
              </a:rPr>
              <a:t>By </a:t>
            </a:r>
            <a:r>
              <a:rPr lang="en-GB" sz="800" b="0" i="0" u="none" strike="noStrike" cap="none" dirty="0">
                <a:solidFill>
                  <a:srgbClr val="000000"/>
                </a:solidFill>
                <a:latin typeface="Calibri"/>
                <a:ea typeface="Calibri"/>
                <a:cs typeface="Calibri"/>
                <a:sym typeface="Calibri"/>
              </a:rPr>
              <a:t>highlighting causes close to their hearts, students and staff </a:t>
            </a:r>
            <a:r>
              <a:rPr lang="en-GB" sz="800" b="0" i="0" u="none" strike="noStrike" cap="none" dirty="0" smtClean="0">
                <a:solidFill>
                  <a:srgbClr val="000000"/>
                </a:solidFill>
                <a:latin typeface="Calibri"/>
                <a:ea typeface="Calibri"/>
                <a:cs typeface="Calibri"/>
                <a:sym typeface="Calibri"/>
              </a:rPr>
              <a:t> </a:t>
            </a:r>
            <a:r>
              <a:rPr lang="en-GB" sz="800" b="0" i="0" u="none" strike="noStrike" cap="none" dirty="0">
                <a:solidFill>
                  <a:srgbClr val="000000"/>
                </a:solidFill>
                <a:latin typeface="Calibri"/>
                <a:ea typeface="Calibri"/>
                <a:cs typeface="Calibri"/>
                <a:sym typeface="Calibri"/>
              </a:rPr>
              <a:t>feel empowered to speak about such issues and know that they will find a responsive and welcoming audience. Through coming alongside one another, we live out our school vision by seeking to develop tolerance and understanding.</a:t>
            </a:r>
            <a:endParaRPr sz="800" b="0" i="0" u="none" strike="noStrike" cap="none" dirty="0">
              <a:solidFill>
                <a:srgbClr val="000000"/>
              </a:solidFill>
              <a:latin typeface="Calibri"/>
              <a:ea typeface="Calibri"/>
              <a:cs typeface="Calibri"/>
              <a:sym typeface="Calibri"/>
            </a:endParaRPr>
          </a:p>
        </p:txBody>
      </p:sp>
      <p:sp>
        <p:nvSpPr>
          <p:cNvPr id="69" name="Google Shape;69;p14"/>
          <p:cNvSpPr txBox="1"/>
          <p:nvPr/>
        </p:nvSpPr>
        <p:spPr>
          <a:xfrm>
            <a:off x="5924940" y="2285667"/>
            <a:ext cx="3148557" cy="2769959"/>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GB" sz="800" b="1" i="0" u="none" strike="noStrike" cap="none" dirty="0">
                <a:solidFill>
                  <a:srgbClr val="000000"/>
                </a:solidFill>
                <a:latin typeface="Calibri"/>
                <a:ea typeface="Calibri"/>
                <a:cs typeface="Calibri"/>
                <a:sym typeface="Calibri"/>
              </a:rPr>
              <a:t>Our curriculum is a reflection of our vision and allows pupils to </a:t>
            </a:r>
            <a:r>
              <a:rPr lang="en-GB" sz="800" b="1" i="0" u="none" strike="noStrike" cap="none" dirty="0" smtClean="0">
                <a:solidFill>
                  <a:srgbClr val="000000"/>
                </a:solidFill>
                <a:latin typeface="Calibri"/>
                <a:ea typeface="Calibri"/>
                <a:cs typeface="Calibri"/>
                <a:sym typeface="Calibri"/>
              </a:rPr>
              <a:t>thrive.</a:t>
            </a:r>
            <a:endParaRPr sz="8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Two key Harris Values aspirational and inspirational underpin our wider curriculum encouraging students to achieve their best and teachers work tirelessly for each student to fulfil their potential.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Students are considered as individuals throughout the decision making process for options and for any curriculum changes that might be needed in response to any issues or further needs which need to be taken into consideration. Academic departments, pastoral staff and the SEND department work closely together to enable the right and best academic pathways to be followed.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All students engage in the Harris Reading Programme.  This allows for a widening awareness of texts and worlds outside the students own sphere of influence and for those who may not have access to such texts at home to widen their reading portfolio. Texts are carefully chosen to challenge and delight. Time is dedicated to reading together as a Tutor group and the corporate nature of reading together enables help and encouragement to be given to all.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smtClean="0">
                <a:solidFill>
                  <a:srgbClr val="000000"/>
                </a:solidFill>
                <a:latin typeface="Calibri"/>
                <a:ea typeface="Calibri"/>
                <a:cs typeface="Calibri"/>
                <a:sym typeface="Calibri"/>
              </a:rPr>
              <a:t>Through training and a common language of spiritual development staff are able  to be more intentional about spiritual development across the school.  Alongside this, </a:t>
            </a:r>
            <a:r>
              <a:rPr lang="en-GB" sz="800" dirty="0" smtClean="0">
                <a:latin typeface="Calibri"/>
                <a:ea typeface="Calibri"/>
                <a:cs typeface="Calibri"/>
                <a:sym typeface="Calibri"/>
              </a:rPr>
              <a:t>the new Character curriculum builds upon key character traits which develop the whole person. </a:t>
            </a:r>
            <a:endParaRPr sz="8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248681" y="97052"/>
            <a:ext cx="2146038" cy="2310246"/>
          </a:xfrm>
          <a:prstGeom prst="roundRect">
            <a:avLst>
              <a:gd name="adj" fmla="val 0"/>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800" b="1" dirty="0">
                <a:solidFill>
                  <a:schemeClr val="tx1"/>
                </a:solidFill>
                <a:latin typeface="Calibri" panose="020F0502020204030204" pitchFamily="34" charset="0"/>
                <a:cs typeface="Calibri" panose="020F0502020204030204" pitchFamily="34" charset="0"/>
              </a:rPr>
              <a:t>Creation </a:t>
            </a:r>
            <a:endParaRPr lang="en-GB" sz="800" dirty="0">
              <a:solidFill>
                <a:schemeClr val="tx1"/>
              </a:solidFill>
              <a:latin typeface="Calibri" panose="020F0502020204030204" pitchFamily="34" charset="0"/>
              <a:cs typeface="Calibri" panose="020F0502020204030204" pitchFamily="34" charset="0"/>
            </a:endParaRPr>
          </a:p>
          <a:p>
            <a:r>
              <a:rPr lang="en-GB" sz="800" dirty="0">
                <a:solidFill>
                  <a:schemeClr val="tx1"/>
                </a:solidFill>
                <a:latin typeface="Calibri" panose="020F0502020204030204" pitchFamily="34" charset="0"/>
                <a:cs typeface="Calibri" panose="020F0502020204030204" pitchFamily="34" charset="0"/>
              </a:rPr>
              <a:t>We are truly inclusive and comprehensive environment. All are welcome regardless of background, ability, academic success, culture or faith</a:t>
            </a:r>
            <a:r>
              <a:rPr lang="en-GB" sz="800" dirty="0" smtClean="0">
                <a:solidFill>
                  <a:schemeClr val="tx1"/>
                </a:solidFill>
                <a:latin typeface="Calibri" panose="020F0502020204030204" pitchFamily="34" charset="0"/>
                <a:cs typeface="Calibri" panose="020F0502020204030204" pitchFamily="34" charset="0"/>
              </a:rPr>
              <a:t>. The essence of ‘while we have time let us do good to all’ is encompassed in this view. The ‘all’ in this phrase is every member of Harris. </a:t>
            </a:r>
            <a:endParaRPr lang="en-GB" sz="800" dirty="0">
              <a:solidFill>
                <a:schemeClr val="tx1"/>
              </a:solidFill>
              <a:latin typeface="Calibri" panose="020F0502020204030204" pitchFamily="34" charset="0"/>
              <a:cs typeface="Calibri" panose="020F0502020204030204" pitchFamily="34" charset="0"/>
            </a:endParaRPr>
          </a:p>
          <a:p>
            <a:r>
              <a:rPr lang="en-GB" sz="800" dirty="0">
                <a:solidFill>
                  <a:schemeClr val="tx1"/>
                </a:solidFill>
                <a:latin typeface="Calibri" panose="020F0502020204030204" pitchFamily="34" charset="0"/>
                <a:cs typeface="Calibri" panose="020F0502020204030204" pitchFamily="34" charset="0"/>
              </a:rPr>
              <a:t>We believe that each member of our Harris Family is of inestimable worth because they are unique and made in the image of God. </a:t>
            </a:r>
          </a:p>
          <a:p>
            <a:r>
              <a:rPr lang="en-GB" sz="800" dirty="0">
                <a:solidFill>
                  <a:schemeClr val="tx1"/>
                </a:solidFill>
                <a:latin typeface="Calibri" panose="020F0502020204030204" pitchFamily="34" charset="0"/>
                <a:cs typeface="Calibri" panose="020F0502020204030204" pitchFamily="34" charset="0"/>
              </a:rPr>
              <a:t>Students and staff are treated as individuals through provision of bespoke pastoral care. </a:t>
            </a:r>
          </a:p>
          <a:p>
            <a:r>
              <a:rPr lang="en-GB" sz="800" dirty="0">
                <a:solidFill>
                  <a:schemeClr val="tx1"/>
                </a:solidFill>
                <a:latin typeface="Calibri" panose="020F0502020204030204" pitchFamily="34" charset="0"/>
                <a:cs typeface="Calibri" panose="020F0502020204030204" pitchFamily="34" charset="0"/>
              </a:rPr>
              <a:t>Encouragement and the development of skills </a:t>
            </a:r>
            <a:r>
              <a:rPr lang="en-GB" sz="800" dirty="0" smtClean="0">
                <a:solidFill>
                  <a:schemeClr val="tx1"/>
                </a:solidFill>
                <a:latin typeface="Calibri" panose="020F0502020204030204" pitchFamily="34" charset="0"/>
                <a:cs typeface="Calibri" panose="020F0502020204030204" pitchFamily="34" charset="0"/>
              </a:rPr>
              <a:t> and </a:t>
            </a:r>
            <a:r>
              <a:rPr lang="en-GB" sz="800" dirty="0">
                <a:solidFill>
                  <a:schemeClr val="tx1"/>
                </a:solidFill>
                <a:latin typeface="Calibri" panose="020F0502020204030204" pitchFamily="34" charset="0"/>
                <a:cs typeface="Calibri" panose="020F0502020204030204" pitchFamily="34" charset="0"/>
              </a:rPr>
              <a:t>talents across the curriculum. </a:t>
            </a:r>
          </a:p>
          <a:p>
            <a:r>
              <a:rPr lang="en-GB" sz="800" dirty="0">
                <a:solidFill>
                  <a:schemeClr val="tx1"/>
                </a:solidFill>
                <a:latin typeface="Calibri" panose="020F0502020204030204" pitchFamily="34" charset="0"/>
                <a:cs typeface="Calibri" panose="020F0502020204030204" pitchFamily="34" charset="0"/>
              </a:rPr>
              <a:t>Creativity is nurtured and encouraged through subjects and also in extra curricular activities. </a:t>
            </a:r>
          </a:p>
          <a:p>
            <a:r>
              <a:rPr lang="en-GB" sz="800" dirty="0">
                <a:solidFill>
                  <a:schemeClr val="tx1"/>
                </a:solidFill>
                <a:latin typeface="Calibri" panose="020F0502020204030204" pitchFamily="34" charset="0"/>
                <a:cs typeface="Calibri" panose="020F0502020204030204" pitchFamily="34" charset="0"/>
              </a:rPr>
              <a:t>Students are encouraged to be themselves and celebrated. </a:t>
            </a:r>
            <a:endParaRPr lang="en-GB" sz="800" dirty="0">
              <a:solidFill>
                <a:schemeClr val="tx1"/>
              </a:solidFill>
            </a:endParaRPr>
          </a:p>
        </p:txBody>
      </p:sp>
      <p:sp>
        <p:nvSpPr>
          <p:cNvPr id="3" name="Rounded Rectangle 2"/>
          <p:cNvSpPr/>
          <p:nvPr/>
        </p:nvSpPr>
        <p:spPr>
          <a:xfrm>
            <a:off x="4394720" y="558716"/>
            <a:ext cx="2034072" cy="2296451"/>
          </a:xfrm>
          <a:prstGeom prst="roundRect">
            <a:avLst>
              <a:gd name="adj" fmla="val 0"/>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800" b="1" dirty="0">
                <a:solidFill>
                  <a:schemeClr val="tx1"/>
                </a:solidFill>
                <a:latin typeface="Calibri" panose="020F0502020204030204" pitchFamily="34" charset="0"/>
                <a:cs typeface="Calibri" panose="020F0502020204030204" pitchFamily="34" charset="0"/>
              </a:rPr>
              <a:t>Incarnation </a:t>
            </a:r>
            <a:endParaRPr lang="en-GB" sz="800" dirty="0">
              <a:solidFill>
                <a:schemeClr val="tx1"/>
              </a:solidFill>
              <a:latin typeface="Calibri" panose="020F0502020204030204" pitchFamily="34" charset="0"/>
              <a:cs typeface="Calibri" panose="020F0502020204030204" pitchFamily="34" charset="0"/>
            </a:endParaRPr>
          </a:p>
          <a:p>
            <a:pPr algn="just"/>
            <a:r>
              <a:rPr lang="en-GB" sz="800" dirty="0">
                <a:solidFill>
                  <a:schemeClr val="tx1"/>
                </a:solidFill>
                <a:latin typeface="Calibri" panose="020F0502020204030204" pitchFamily="34" charset="0"/>
                <a:cs typeface="Calibri" panose="020F0502020204030204" pitchFamily="34" charset="0"/>
              </a:rPr>
              <a:t>Just as God walked alongside humans in Jesus, so </a:t>
            </a:r>
            <a:r>
              <a:rPr lang="en-GB" sz="800" dirty="0" smtClean="0">
                <a:solidFill>
                  <a:schemeClr val="tx1"/>
                </a:solidFill>
                <a:latin typeface="Calibri" panose="020F0502020204030204" pitchFamily="34" charset="0"/>
                <a:cs typeface="Calibri" panose="020F0502020204030204" pitchFamily="34" charset="0"/>
              </a:rPr>
              <a:t>we all </a:t>
            </a:r>
            <a:r>
              <a:rPr lang="en-GB" sz="800" dirty="0">
                <a:solidFill>
                  <a:schemeClr val="tx1"/>
                </a:solidFill>
                <a:latin typeface="Calibri" panose="020F0502020204030204" pitchFamily="34" charset="0"/>
                <a:cs typeface="Calibri" panose="020F0502020204030204" pitchFamily="34" charset="0"/>
              </a:rPr>
              <a:t>walk alongside </a:t>
            </a:r>
            <a:r>
              <a:rPr lang="en-GB" sz="800" dirty="0" smtClean="0">
                <a:solidFill>
                  <a:schemeClr val="tx1"/>
                </a:solidFill>
                <a:latin typeface="Calibri" panose="020F0502020204030204" pitchFamily="34" charset="0"/>
                <a:cs typeface="Calibri" panose="020F0502020204030204" pitchFamily="34" charset="0"/>
              </a:rPr>
              <a:t>one another. </a:t>
            </a:r>
            <a:endParaRPr lang="en-GB" sz="800" dirty="0">
              <a:solidFill>
                <a:schemeClr val="tx1"/>
              </a:solidFill>
              <a:latin typeface="Calibri" panose="020F0502020204030204" pitchFamily="34" charset="0"/>
              <a:cs typeface="Calibri" panose="020F0502020204030204" pitchFamily="34" charset="0"/>
            </a:endParaRPr>
          </a:p>
          <a:p>
            <a:pPr algn="just"/>
            <a:r>
              <a:rPr lang="en-GB" sz="800" dirty="0" smtClean="0">
                <a:solidFill>
                  <a:schemeClr val="tx1"/>
                </a:solidFill>
                <a:latin typeface="Calibri" panose="020F0502020204030204" pitchFamily="34" charset="0"/>
                <a:cs typeface="Calibri" panose="020F0502020204030204" pitchFamily="34" charset="0"/>
              </a:rPr>
              <a:t>Harris celebrates </a:t>
            </a:r>
            <a:r>
              <a:rPr lang="en-GB" sz="800" dirty="0">
                <a:solidFill>
                  <a:schemeClr val="tx1"/>
                </a:solidFill>
                <a:latin typeface="Calibri" panose="020F0502020204030204" pitchFamily="34" charset="0"/>
                <a:cs typeface="Calibri" panose="020F0502020204030204" pitchFamily="34" charset="0"/>
              </a:rPr>
              <a:t>their achievements and successes no matter how </a:t>
            </a:r>
            <a:r>
              <a:rPr lang="en-GB" sz="800" dirty="0" smtClean="0">
                <a:solidFill>
                  <a:schemeClr val="tx1"/>
                </a:solidFill>
                <a:latin typeface="Calibri" panose="020F0502020204030204" pitchFamily="34" charset="0"/>
                <a:cs typeface="Calibri" panose="020F0502020204030204" pitchFamily="34" charset="0"/>
              </a:rPr>
              <a:t>small. This is done in Collective Worship as notices, in celebration </a:t>
            </a:r>
            <a:r>
              <a:rPr lang="en-GB" sz="800" dirty="0">
                <a:solidFill>
                  <a:schemeClr val="tx1"/>
                </a:solidFill>
                <a:latin typeface="Calibri" panose="020F0502020204030204" pitchFamily="34" charset="0"/>
                <a:cs typeface="Calibri" panose="020F0502020204030204" pitchFamily="34" charset="0"/>
              </a:rPr>
              <a:t>assemblies, </a:t>
            </a:r>
            <a:r>
              <a:rPr lang="en-GB" sz="800" dirty="0" smtClean="0">
                <a:solidFill>
                  <a:schemeClr val="tx1"/>
                </a:solidFill>
                <a:latin typeface="Calibri" panose="020F0502020204030204" pitchFamily="34" charset="0"/>
                <a:cs typeface="Calibri" panose="020F0502020204030204" pitchFamily="34" charset="0"/>
              </a:rPr>
              <a:t>House point competitions and letting the school family know of staff life events. Alongside these mountaintop moments, </a:t>
            </a:r>
            <a:r>
              <a:rPr lang="en-GB" sz="800" dirty="0">
                <a:solidFill>
                  <a:schemeClr val="tx1"/>
                </a:solidFill>
                <a:latin typeface="Calibri" panose="020F0502020204030204" pitchFamily="34" charset="0"/>
                <a:cs typeface="Calibri" panose="020F0502020204030204" pitchFamily="34" charset="0"/>
              </a:rPr>
              <a:t>w</a:t>
            </a:r>
            <a:r>
              <a:rPr lang="en-GB" sz="800" dirty="0" smtClean="0">
                <a:solidFill>
                  <a:schemeClr val="tx1"/>
                </a:solidFill>
                <a:latin typeface="Calibri" panose="020F0502020204030204" pitchFamily="34" charset="0"/>
                <a:cs typeface="Calibri" panose="020F0502020204030204" pitchFamily="34" charset="0"/>
              </a:rPr>
              <a:t>e also walk </a:t>
            </a:r>
            <a:r>
              <a:rPr lang="en-GB" sz="800" dirty="0">
                <a:solidFill>
                  <a:schemeClr val="tx1"/>
                </a:solidFill>
                <a:latin typeface="Calibri" panose="020F0502020204030204" pitchFamily="34" charset="0"/>
                <a:cs typeface="Calibri" panose="020F0502020204030204" pitchFamily="34" charset="0"/>
              </a:rPr>
              <a:t>with them in the darker valleys and difficult times. Pastoral care is second to none. </a:t>
            </a:r>
          </a:p>
          <a:p>
            <a:pPr algn="just"/>
            <a:r>
              <a:rPr lang="en-GB" sz="800" dirty="0" smtClean="0">
                <a:solidFill>
                  <a:schemeClr val="tx1"/>
                </a:solidFill>
                <a:latin typeface="Calibri" panose="020F0502020204030204" pitchFamily="34" charset="0"/>
                <a:cs typeface="Calibri" panose="020F0502020204030204" pitchFamily="34" charset="0"/>
              </a:rPr>
              <a:t>Through </a:t>
            </a:r>
            <a:r>
              <a:rPr lang="en-GB" sz="800" dirty="0">
                <a:solidFill>
                  <a:schemeClr val="tx1"/>
                </a:solidFill>
                <a:latin typeface="Calibri" panose="020F0502020204030204" pitchFamily="34" charset="0"/>
                <a:cs typeface="Calibri" panose="020F0502020204030204" pitchFamily="34" charset="0"/>
              </a:rPr>
              <a:t>Collective Worship and R.S lessons. We learn and reflection upon </a:t>
            </a:r>
            <a:r>
              <a:rPr lang="en-GB" sz="800" dirty="0" smtClean="0">
                <a:solidFill>
                  <a:schemeClr val="tx1"/>
                </a:solidFill>
                <a:latin typeface="Calibri" panose="020F0502020204030204" pitchFamily="34" charset="0"/>
                <a:cs typeface="Calibri" panose="020F0502020204030204" pitchFamily="34" charset="0"/>
              </a:rPr>
              <a:t>Jesus’ </a:t>
            </a:r>
            <a:r>
              <a:rPr lang="en-GB" sz="800" dirty="0">
                <a:solidFill>
                  <a:schemeClr val="tx1"/>
                </a:solidFill>
                <a:latin typeface="Calibri" panose="020F0502020204030204" pitchFamily="34" charset="0"/>
                <a:cs typeface="Calibri" panose="020F0502020204030204" pitchFamily="34" charset="0"/>
              </a:rPr>
              <a:t>life and </a:t>
            </a:r>
            <a:r>
              <a:rPr lang="en-GB" sz="800" dirty="0" smtClean="0">
                <a:solidFill>
                  <a:schemeClr val="tx1"/>
                </a:solidFill>
                <a:latin typeface="Calibri" panose="020F0502020204030204" pitchFamily="34" charset="0"/>
                <a:cs typeface="Calibri" panose="020F0502020204030204" pitchFamily="34" charset="0"/>
              </a:rPr>
              <a:t>example and draw upon this.  </a:t>
            </a:r>
            <a:endParaRPr lang="en-GB" sz="800" dirty="0">
              <a:solidFill>
                <a:schemeClr val="tx1"/>
              </a:solidFill>
              <a:latin typeface="Calibri" panose="020F0502020204030204" pitchFamily="34" charset="0"/>
              <a:cs typeface="Calibri" panose="020F0502020204030204" pitchFamily="34" charset="0"/>
            </a:endParaRPr>
          </a:p>
          <a:p>
            <a:pPr algn="just"/>
            <a:r>
              <a:rPr lang="en-GB" sz="800" dirty="0">
                <a:solidFill>
                  <a:schemeClr val="tx1"/>
                </a:solidFill>
                <a:latin typeface="Calibri" panose="020F0502020204030204" pitchFamily="34" charset="0"/>
                <a:cs typeface="Calibri" panose="020F0502020204030204" pitchFamily="34" charset="0"/>
              </a:rPr>
              <a:t>We are a Family, and as such we support, listen and work together for the good of all. </a:t>
            </a:r>
          </a:p>
        </p:txBody>
      </p:sp>
      <p:sp>
        <p:nvSpPr>
          <p:cNvPr id="4" name="Rounded Rectangle 3"/>
          <p:cNvSpPr/>
          <p:nvPr/>
        </p:nvSpPr>
        <p:spPr>
          <a:xfrm>
            <a:off x="4394720" y="2855167"/>
            <a:ext cx="2034072" cy="2227835"/>
          </a:xfrm>
          <a:prstGeom prst="roundRect">
            <a:avLst>
              <a:gd name="adj" fmla="val 16"/>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800" b="1" dirty="0">
                <a:solidFill>
                  <a:schemeClr val="tx1"/>
                </a:solidFill>
                <a:latin typeface="Calibri" panose="020F0502020204030204" pitchFamily="34" charset="0"/>
                <a:cs typeface="Calibri" panose="020F0502020204030204" pitchFamily="34" charset="0"/>
              </a:rPr>
              <a:t>Trinity </a:t>
            </a:r>
          </a:p>
          <a:p>
            <a:pPr algn="just"/>
            <a:r>
              <a:rPr lang="en-GB" sz="800" dirty="0">
                <a:solidFill>
                  <a:schemeClr val="tx1"/>
                </a:solidFill>
                <a:latin typeface="Calibri" panose="020F0502020204030204" pitchFamily="34" charset="0"/>
                <a:cs typeface="Calibri" panose="020F0502020204030204" pitchFamily="34" charset="0"/>
              </a:rPr>
              <a:t>As a school community and family, we exist in relationship. </a:t>
            </a:r>
          </a:p>
          <a:p>
            <a:pPr algn="just"/>
            <a:r>
              <a:rPr lang="en-GB" sz="800" dirty="0">
                <a:solidFill>
                  <a:schemeClr val="tx1"/>
                </a:solidFill>
                <a:latin typeface="Calibri" panose="020F0502020204030204" pitchFamily="34" charset="0"/>
                <a:cs typeface="Calibri" panose="020F0502020204030204" pitchFamily="34" charset="0"/>
              </a:rPr>
              <a:t>At Harris we believe that each individual had their part to play and are also part of something bigger.</a:t>
            </a:r>
          </a:p>
          <a:p>
            <a:pPr algn="just"/>
            <a:r>
              <a:rPr lang="en-GB" sz="800" dirty="0">
                <a:solidFill>
                  <a:schemeClr val="tx1"/>
                </a:solidFill>
                <a:latin typeface="Calibri" panose="020F0502020204030204" pitchFamily="34" charset="0"/>
                <a:cs typeface="Calibri" panose="020F0502020204030204" pitchFamily="34" charset="0"/>
              </a:rPr>
              <a:t>Diversity is inherent in the Trinity and we nurture and celebrate this. We all have differences and can learn from each other. </a:t>
            </a:r>
          </a:p>
          <a:p>
            <a:pPr algn="just"/>
            <a:r>
              <a:rPr lang="en-GB" sz="800" dirty="0">
                <a:solidFill>
                  <a:schemeClr val="tx1"/>
                </a:solidFill>
                <a:latin typeface="Calibri" panose="020F0502020204030204" pitchFamily="34" charset="0"/>
                <a:cs typeface="Calibri" panose="020F0502020204030204" pitchFamily="34" charset="0"/>
              </a:rPr>
              <a:t>Christians believe the Holy Spirit enables them to live well. Collective worship across  the school considers this theme and what it means to be in relationship with one another and to live well. </a:t>
            </a:r>
          </a:p>
          <a:p>
            <a:pPr algn="just"/>
            <a:r>
              <a:rPr lang="en-GB" sz="800" dirty="0">
                <a:solidFill>
                  <a:schemeClr val="tx1"/>
                </a:solidFill>
                <a:latin typeface="Calibri" panose="020F0502020204030204" pitchFamily="34" charset="0"/>
                <a:cs typeface="Calibri" panose="020F0502020204030204" pitchFamily="34" charset="0"/>
              </a:rPr>
              <a:t>Students develop their spirituality by considering their place in the world and who they are in relation to our whole Harris Family. </a:t>
            </a:r>
          </a:p>
        </p:txBody>
      </p:sp>
      <p:sp>
        <p:nvSpPr>
          <p:cNvPr id="5" name="Rounded Rectangle 4"/>
          <p:cNvSpPr/>
          <p:nvPr/>
        </p:nvSpPr>
        <p:spPr>
          <a:xfrm>
            <a:off x="6428792" y="2590027"/>
            <a:ext cx="2649894" cy="2492975"/>
          </a:xfrm>
          <a:prstGeom prst="roundRect">
            <a:avLst>
              <a:gd name="adj" fmla="val 0"/>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800" b="1" dirty="0">
                <a:solidFill>
                  <a:schemeClr val="tx1"/>
                </a:solidFill>
                <a:latin typeface="Calibri" panose="020F0502020204030204" pitchFamily="34" charset="0"/>
                <a:cs typeface="Calibri" panose="020F0502020204030204" pitchFamily="34" charset="0"/>
              </a:rPr>
              <a:t>Love </a:t>
            </a:r>
          </a:p>
          <a:p>
            <a:pPr algn="just"/>
            <a:r>
              <a:rPr lang="en-GB" sz="800" dirty="0">
                <a:solidFill>
                  <a:schemeClr val="tx1"/>
                </a:solidFill>
                <a:latin typeface="Calibri" panose="020F0502020204030204" pitchFamily="34" charset="0"/>
                <a:cs typeface="Calibri" panose="020F0502020204030204" pitchFamily="34" charset="0"/>
              </a:rPr>
              <a:t>As Jesus asked us to love one another, so we try to live out this example. </a:t>
            </a:r>
          </a:p>
          <a:p>
            <a:pPr algn="just"/>
            <a:r>
              <a:rPr lang="en-GB" sz="800" dirty="0">
                <a:solidFill>
                  <a:schemeClr val="tx1"/>
                </a:solidFill>
                <a:latin typeface="Calibri" panose="020F0502020204030204" pitchFamily="34" charset="0"/>
                <a:cs typeface="Calibri" panose="020F0502020204030204" pitchFamily="34" charset="0"/>
              </a:rPr>
              <a:t>At Harris, we try to </a:t>
            </a:r>
            <a:r>
              <a:rPr lang="en-GB" sz="800" b="1" dirty="0">
                <a:solidFill>
                  <a:schemeClr val="tx1"/>
                </a:solidFill>
                <a:latin typeface="Calibri" panose="020F0502020204030204" pitchFamily="34" charset="0"/>
                <a:cs typeface="Calibri" panose="020F0502020204030204" pitchFamily="34" charset="0"/>
              </a:rPr>
              <a:t>‘love what is</a:t>
            </a:r>
            <a:r>
              <a:rPr lang="en-GB" sz="800" dirty="0">
                <a:solidFill>
                  <a:schemeClr val="tx1"/>
                </a:solidFill>
                <a:latin typeface="Calibri" panose="020F0502020204030204" pitchFamily="34" charset="0"/>
                <a:cs typeface="Calibri" panose="020F0502020204030204" pitchFamily="34" charset="0"/>
              </a:rPr>
              <a:t>’ - taking each day, each lesson as a fresh start and opportunity. </a:t>
            </a:r>
          </a:p>
          <a:p>
            <a:pPr algn="just"/>
            <a:r>
              <a:rPr lang="en-GB" sz="800" dirty="0">
                <a:solidFill>
                  <a:schemeClr val="tx1"/>
                </a:solidFill>
                <a:latin typeface="Calibri" panose="020F0502020204030204" pitchFamily="34" charset="0"/>
                <a:cs typeface="Calibri" panose="020F0502020204030204" pitchFamily="34" charset="0"/>
              </a:rPr>
              <a:t>Living and loving together as our Harris Family throughout the good and hard times. </a:t>
            </a:r>
          </a:p>
          <a:p>
            <a:pPr algn="just"/>
            <a:r>
              <a:rPr lang="en-GB" sz="800" dirty="0">
                <a:solidFill>
                  <a:schemeClr val="tx1"/>
                </a:solidFill>
                <a:latin typeface="Calibri" panose="020F0502020204030204" pitchFamily="34" charset="0"/>
                <a:cs typeface="Calibri" panose="020F0502020204030204" pitchFamily="34" charset="0"/>
              </a:rPr>
              <a:t>We use restorative practices and practical expressions of love towards one another however small our interactions. We see love as justice, we enable students to recognise right and wrong and give them chances to express this. We give them chances to speak for themselves and advocate for what they believe in, giving them a loving and safe space to speak. </a:t>
            </a:r>
            <a:r>
              <a:rPr lang="en-GB" sz="800" dirty="0" smtClean="0">
                <a:solidFill>
                  <a:schemeClr val="tx1"/>
                </a:solidFill>
                <a:latin typeface="Calibri" panose="020F0502020204030204" pitchFamily="34" charset="0"/>
                <a:cs typeface="Calibri" panose="020F0502020204030204" pitchFamily="34" charset="0"/>
              </a:rPr>
              <a:t>Difficult </a:t>
            </a:r>
            <a:r>
              <a:rPr lang="en-GB" sz="800" dirty="0">
                <a:solidFill>
                  <a:schemeClr val="tx1"/>
                </a:solidFill>
                <a:latin typeface="Calibri" panose="020F0502020204030204" pitchFamily="34" charset="0"/>
                <a:cs typeface="Calibri" panose="020F0502020204030204" pitchFamily="34" charset="0"/>
              </a:rPr>
              <a:t>conversations are had with compassion and honesty in order for growth to take place. </a:t>
            </a:r>
          </a:p>
          <a:p>
            <a:pPr algn="just"/>
            <a:r>
              <a:rPr lang="en-GB" sz="800" dirty="0">
                <a:solidFill>
                  <a:schemeClr val="tx1"/>
                </a:solidFill>
                <a:latin typeface="Calibri" panose="020F0502020204030204" pitchFamily="34" charset="0"/>
                <a:cs typeface="Calibri" panose="020F0502020204030204" pitchFamily="34" charset="0"/>
              </a:rPr>
              <a:t>Growing in love of God and self through times of quiet reflection and introspection. Students and staff are given space to consider what this might mean for them. </a:t>
            </a:r>
          </a:p>
        </p:txBody>
      </p:sp>
      <p:sp>
        <p:nvSpPr>
          <p:cNvPr id="6" name="Rounded Rectangle 5"/>
          <p:cNvSpPr/>
          <p:nvPr/>
        </p:nvSpPr>
        <p:spPr>
          <a:xfrm>
            <a:off x="2248680" y="2407299"/>
            <a:ext cx="2146039" cy="2675704"/>
          </a:xfrm>
          <a:prstGeom prst="roundRect">
            <a:avLst>
              <a:gd name="adj" fmla="val 0"/>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800" b="1" dirty="0" smtClean="0">
                <a:solidFill>
                  <a:schemeClr val="tx1"/>
                </a:solidFill>
                <a:latin typeface="Calibri" panose="020F0502020204030204" pitchFamily="34" charset="0"/>
                <a:cs typeface="Calibri" panose="020F0502020204030204" pitchFamily="34" charset="0"/>
              </a:rPr>
              <a:t>Reconciliation</a:t>
            </a:r>
            <a:endParaRPr lang="en-GB" sz="800" dirty="0">
              <a:solidFill>
                <a:schemeClr val="tx1"/>
              </a:solidFill>
              <a:latin typeface="Calibri" panose="020F0502020204030204" pitchFamily="34" charset="0"/>
              <a:cs typeface="Calibri" panose="020F0502020204030204" pitchFamily="34" charset="0"/>
            </a:endParaRPr>
          </a:p>
          <a:p>
            <a:pPr algn="just"/>
            <a:r>
              <a:rPr lang="en-GB" sz="800" dirty="0">
                <a:solidFill>
                  <a:schemeClr val="tx1"/>
                </a:solidFill>
                <a:latin typeface="Calibri" panose="020F0502020204030204" pitchFamily="34" charset="0"/>
                <a:cs typeface="Calibri" panose="020F0502020204030204" pitchFamily="34" charset="0"/>
              </a:rPr>
              <a:t>Forgiveness and repair as important </a:t>
            </a:r>
            <a:r>
              <a:rPr lang="en-GB" sz="800" dirty="0" smtClean="0">
                <a:solidFill>
                  <a:schemeClr val="tx1"/>
                </a:solidFill>
                <a:latin typeface="Calibri" panose="020F0502020204030204" pitchFamily="34" charset="0"/>
                <a:cs typeface="Calibri" panose="020F0502020204030204" pitchFamily="34" charset="0"/>
              </a:rPr>
              <a:t>concepts at Harris. The time that students have at Harris is integral to helping them to learn and develop and being able to reconcile their differences will be key to how students develop beyond. In the way we deal </a:t>
            </a:r>
            <a:r>
              <a:rPr lang="en-GB" sz="800" dirty="0">
                <a:solidFill>
                  <a:schemeClr val="tx1"/>
                </a:solidFill>
                <a:latin typeface="Calibri" panose="020F0502020204030204" pitchFamily="34" charset="0"/>
                <a:cs typeface="Calibri" panose="020F0502020204030204" pitchFamily="34" charset="0"/>
              </a:rPr>
              <a:t>with conflicts at Harris in a fair and equitable way, we teach and encourage the importance of sorry and the essential need for forgiveness in both parties. </a:t>
            </a:r>
          </a:p>
          <a:p>
            <a:pPr algn="just"/>
            <a:r>
              <a:rPr lang="en-GB" sz="800" dirty="0">
                <a:solidFill>
                  <a:schemeClr val="tx1"/>
                </a:solidFill>
                <a:latin typeface="Calibri" panose="020F0502020204030204" pitchFamily="34" charset="0"/>
                <a:cs typeface="Calibri" panose="020F0502020204030204" pitchFamily="34" charset="0"/>
              </a:rPr>
              <a:t>Restorative </a:t>
            </a:r>
            <a:r>
              <a:rPr lang="en-GB" sz="800" dirty="0" smtClean="0">
                <a:solidFill>
                  <a:schemeClr val="tx1"/>
                </a:solidFill>
                <a:latin typeface="Calibri" panose="020F0502020204030204" pitchFamily="34" charset="0"/>
                <a:cs typeface="Calibri" panose="020F0502020204030204" pitchFamily="34" charset="0"/>
              </a:rPr>
              <a:t>practice and conversations occur in pastoral </a:t>
            </a:r>
            <a:r>
              <a:rPr lang="en-GB" sz="800" dirty="0">
                <a:solidFill>
                  <a:schemeClr val="tx1"/>
                </a:solidFill>
                <a:latin typeface="Calibri" panose="020F0502020204030204" pitchFamily="34" charset="0"/>
                <a:cs typeface="Calibri" panose="020F0502020204030204" pitchFamily="34" charset="0"/>
              </a:rPr>
              <a:t>and practical expressions of how we can move forward from it</a:t>
            </a:r>
            <a:r>
              <a:rPr lang="en-GB" sz="800" dirty="0" smtClean="0">
                <a:solidFill>
                  <a:schemeClr val="tx1"/>
                </a:solidFill>
                <a:latin typeface="Calibri" panose="020F0502020204030204" pitchFamily="34" charset="0"/>
                <a:cs typeface="Calibri" panose="020F0502020204030204" pitchFamily="34" charset="0"/>
              </a:rPr>
              <a:t>.  </a:t>
            </a:r>
            <a:endParaRPr lang="en-GB" sz="800" dirty="0">
              <a:solidFill>
                <a:schemeClr val="tx1"/>
              </a:solidFill>
              <a:latin typeface="Calibri" panose="020F0502020204030204" pitchFamily="34" charset="0"/>
              <a:cs typeface="Calibri" panose="020F0502020204030204" pitchFamily="34" charset="0"/>
            </a:endParaRPr>
          </a:p>
          <a:p>
            <a:pPr algn="just"/>
            <a:r>
              <a:rPr lang="en-GB" sz="800" dirty="0">
                <a:solidFill>
                  <a:schemeClr val="tx1"/>
                </a:solidFill>
                <a:latin typeface="Calibri" panose="020F0502020204030204" pitchFamily="34" charset="0"/>
                <a:cs typeface="Calibri" panose="020F0502020204030204" pitchFamily="34" charset="0"/>
              </a:rPr>
              <a:t>Character education teaches students how to develop empathy alongside other key character traits. </a:t>
            </a:r>
          </a:p>
          <a:p>
            <a:pPr algn="just"/>
            <a:r>
              <a:rPr lang="en-GB" sz="800" dirty="0">
                <a:solidFill>
                  <a:schemeClr val="tx1"/>
                </a:solidFill>
                <a:latin typeface="Calibri" panose="020F0502020204030204" pitchFamily="34" charset="0"/>
                <a:cs typeface="Calibri" panose="020F0502020204030204" pitchFamily="34" charset="0"/>
              </a:rPr>
              <a:t>Investing in teaching skills such as empathy and listening carefully and attentively. </a:t>
            </a:r>
          </a:p>
          <a:p>
            <a:pPr algn="just"/>
            <a:r>
              <a:rPr lang="en-GB" sz="800" dirty="0">
                <a:solidFill>
                  <a:schemeClr val="tx1"/>
                </a:solidFill>
                <a:latin typeface="Calibri" panose="020F0502020204030204" pitchFamily="34" charset="0"/>
                <a:cs typeface="Calibri" panose="020F0502020204030204" pitchFamily="34" charset="0"/>
              </a:rPr>
              <a:t>Seeking to make situations right through reconciling groups and looking beyond our walls to the wider community. </a:t>
            </a:r>
          </a:p>
        </p:txBody>
      </p:sp>
      <p:sp>
        <p:nvSpPr>
          <p:cNvPr id="7" name="Rounded Rectangle 6"/>
          <p:cNvSpPr/>
          <p:nvPr/>
        </p:nvSpPr>
        <p:spPr>
          <a:xfrm>
            <a:off x="6428792" y="97052"/>
            <a:ext cx="2649894" cy="2562172"/>
          </a:xfrm>
          <a:prstGeom prst="roundRect">
            <a:avLst>
              <a:gd name="adj" fmla="val 0"/>
            </a:avLst>
          </a:prstGeom>
          <a:solidFill>
            <a:schemeClr val="bg1"/>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800" b="1" dirty="0">
                <a:solidFill>
                  <a:schemeClr val="tx1"/>
                </a:solidFill>
                <a:latin typeface="Calibri" panose="020F0502020204030204" pitchFamily="34" charset="0"/>
                <a:cs typeface="Calibri" panose="020F0502020204030204" pitchFamily="34" charset="0"/>
              </a:rPr>
              <a:t>Salvation </a:t>
            </a:r>
          </a:p>
          <a:p>
            <a:pPr algn="just"/>
            <a:r>
              <a:rPr lang="en-GB" sz="800" dirty="0">
                <a:solidFill>
                  <a:schemeClr val="tx1"/>
                </a:solidFill>
                <a:latin typeface="Calibri" panose="020F0502020204030204" pitchFamily="34" charset="0"/>
                <a:cs typeface="Calibri" panose="020F0502020204030204" pitchFamily="34" charset="0"/>
              </a:rPr>
              <a:t>Harris is ‘Good News’ for all in our school, and in the wider community. Relationships are built and maintained with churches of all denominations. </a:t>
            </a:r>
          </a:p>
          <a:p>
            <a:pPr algn="just"/>
            <a:r>
              <a:rPr lang="en-GB" sz="800" dirty="0">
                <a:solidFill>
                  <a:schemeClr val="tx1"/>
                </a:solidFill>
                <a:latin typeface="Calibri" panose="020F0502020204030204" pitchFamily="34" charset="0"/>
                <a:cs typeface="Calibri" panose="020F0502020204030204" pitchFamily="34" charset="0"/>
              </a:rPr>
              <a:t>All  are encouraged to be the best version of themselves to develop both spiritually, professionally and academically. </a:t>
            </a:r>
          </a:p>
          <a:p>
            <a:pPr algn="just"/>
            <a:r>
              <a:rPr lang="en-GB" sz="800" dirty="0">
                <a:solidFill>
                  <a:schemeClr val="tx1"/>
                </a:solidFill>
                <a:latin typeface="Calibri" panose="020F0502020204030204" pitchFamily="34" charset="0"/>
                <a:cs typeface="Calibri" panose="020F0502020204030204" pitchFamily="34" charset="0"/>
              </a:rPr>
              <a:t>Aspirational but achievable goals for all our students; seeking to raise our eyes above, to go further while being aware that the road may be difficult and offering support if it is. </a:t>
            </a:r>
          </a:p>
          <a:p>
            <a:pPr algn="just"/>
            <a:r>
              <a:rPr lang="en-GB" sz="800" dirty="0">
                <a:solidFill>
                  <a:schemeClr val="tx1"/>
                </a:solidFill>
                <a:latin typeface="Calibri" panose="020F0502020204030204" pitchFamily="34" charset="0"/>
                <a:cs typeface="Calibri" panose="020F0502020204030204" pitchFamily="34" charset="0"/>
              </a:rPr>
              <a:t>Salvation as a concept is lived out in different forms, helping students to help themselves. Helping them through adversity and not to be discouraged by it. </a:t>
            </a:r>
          </a:p>
          <a:p>
            <a:pPr algn="just"/>
            <a:r>
              <a:rPr lang="en-GB" sz="800" dirty="0">
                <a:solidFill>
                  <a:schemeClr val="tx1"/>
                </a:solidFill>
                <a:latin typeface="Calibri" panose="020F0502020204030204" pitchFamily="34" charset="0"/>
                <a:cs typeface="Calibri" panose="020F0502020204030204" pitchFamily="34" charset="0"/>
              </a:rPr>
              <a:t>Freedom of choice and encouragement of that free choice. A board and balanced curriculum offers students the opportunity to step out of what ‘chains’ the world or circumstances have imposed upon them. </a:t>
            </a:r>
          </a:p>
          <a:p>
            <a:pPr algn="just"/>
            <a:r>
              <a:rPr lang="en-GB" sz="800" dirty="0">
                <a:solidFill>
                  <a:schemeClr val="tx1"/>
                </a:solidFill>
                <a:latin typeface="Calibri" panose="020F0502020204030204" pitchFamily="34" charset="0"/>
                <a:cs typeface="Calibri" panose="020F0502020204030204" pitchFamily="34" charset="0"/>
              </a:rPr>
              <a:t>Harris is a place of transformative action, building and creation. Encouraging pupils to look beyond and equipping them with skills and characteristics that will serve them life long. </a:t>
            </a:r>
          </a:p>
        </p:txBody>
      </p:sp>
      <p:sp>
        <p:nvSpPr>
          <p:cNvPr id="9" name="Google Shape;65;p14"/>
          <p:cNvSpPr txBox="1"/>
          <p:nvPr/>
        </p:nvSpPr>
        <p:spPr>
          <a:xfrm>
            <a:off x="1" y="97052"/>
            <a:ext cx="2248678" cy="498595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GB" sz="800" b="1" i="0" u="none" strike="noStrike" cap="none" dirty="0">
                <a:solidFill>
                  <a:srgbClr val="000000"/>
                </a:solidFill>
                <a:latin typeface="Calibri"/>
                <a:ea typeface="Calibri"/>
                <a:cs typeface="Calibri"/>
                <a:sym typeface="Calibri"/>
              </a:rPr>
              <a:t>How do spirituality and wellbeing help to ensure pupils and adults are treated well? </a:t>
            </a:r>
            <a:endParaRPr sz="8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The spirituality and well being of all is key to the life of the Harris Family. We understand that both spiritual development and wellbeing is different for each individual and changes depending on those individuals and their life circumstances.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While we acknowledge that spiritual development and wellbeing occur across our school, we also have key people are spaces which make these two things their priority. </a:t>
            </a:r>
            <a:endParaRPr sz="800" b="0" i="0" u="none" strike="noStrike" cap="none" dirty="0">
              <a:solidFill>
                <a:srgbClr val="000000"/>
              </a:solidFill>
              <a:latin typeface="Calibri"/>
              <a:ea typeface="Calibri"/>
              <a:cs typeface="Calibri"/>
              <a:sym typeface="Calibri"/>
            </a:endParaRPr>
          </a:p>
          <a:p>
            <a:pPr>
              <a:buSzPts val="700"/>
            </a:pPr>
            <a:r>
              <a:rPr lang="en-GB" sz="800" b="0" i="0" u="none" strike="noStrike" cap="none" dirty="0">
                <a:solidFill>
                  <a:srgbClr val="000000"/>
                </a:solidFill>
                <a:latin typeface="Calibri"/>
                <a:ea typeface="Calibri"/>
                <a:cs typeface="Calibri"/>
                <a:sym typeface="Calibri"/>
              </a:rPr>
              <a:t>Our school</a:t>
            </a:r>
            <a:r>
              <a:rPr lang="en-GB" sz="800" b="1" i="0" u="none" strike="noStrike" cap="none" dirty="0">
                <a:solidFill>
                  <a:srgbClr val="000000"/>
                </a:solidFill>
                <a:latin typeface="Calibri"/>
                <a:ea typeface="Calibri"/>
                <a:cs typeface="Calibri"/>
                <a:sym typeface="Calibri"/>
              </a:rPr>
              <a:t> Chaplain </a:t>
            </a:r>
            <a:r>
              <a:rPr lang="en-GB" sz="800" b="0" i="0" u="none" strike="noStrike" cap="none" dirty="0">
                <a:solidFill>
                  <a:srgbClr val="000000"/>
                </a:solidFill>
                <a:latin typeface="Calibri"/>
                <a:ea typeface="Calibri"/>
                <a:cs typeface="Calibri"/>
                <a:sym typeface="Calibri"/>
              </a:rPr>
              <a:t>is integral the spiritual development of all at Harris. This happens in many and various ways. Through 1:1 guidance and mentoring sessions, through  prayer services are offered for individuals and groups. There is a Chaplain’s Thought for the Week and Chaplaincy Reflection Sessions cover a wide range of issues of a spiritual nature.  We have an extremely strong, committed and effective </a:t>
            </a:r>
            <a:r>
              <a:rPr lang="en-GB" sz="800" b="1" i="0" u="none" strike="noStrike" cap="none" dirty="0">
                <a:solidFill>
                  <a:srgbClr val="000000"/>
                </a:solidFill>
                <a:latin typeface="Calibri"/>
                <a:ea typeface="Calibri"/>
                <a:cs typeface="Calibri"/>
                <a:sym typeface="Calibri"/>
              </a:rPr>
              <a:t>Pastoral Team. </a:t>
            </a:r>
            <a:r>
              <a:rPr lang="en-GB" sz="800" b="0" i="0" u="none" strike="noStrike" cap="none" dirty="0">
                <a:solidFill>
                  <a:srgbClr val="000000"/>
                </a:solidFill>
                <a:latin typeface="Calibri"/>
                <a:ea typeface="Calibri"/>
                <a:cs typeface="Calibri"/>
                <a:sym typeface="Calibri"/>
              </a:rPr>
              <a:t>Staff provide bespoke 1:1 support for students of all backgrounds.  Last academic year, our</a:t>
            </a:r>
            <a:r>
              <a:rPr lang="en-GB" sz="800" b="1" i="0" u="none" strike="noStrike" cap="none" dirty="0">
                <a:solidFill>
                  <a:srgbClr val="000000"/>
                </a:solidFill>
                <a:latin typeface="Calibri"/>
                <a:ea typeface="Calibri"/>
                <a:cs typeface="Calibri"/>
                <a:sym typeface="Calibri"/>
              </a:rPr>
              <a:t> Mental Health Lead </a:t>
            </a:r>
            <a:r>
              <a:rPr lang="en-GB" sz="800" b="0" i="0" u="none" strike="noStrike" cap="none" dirty="0">
                <a:solidFill>
                  <a:srgbClr val="000000"/>
                </a:solidFill>
                <a:latin typeface="Calibri"/>
                <a:ea typeface="Calibri"/>
                <a:cs typeface="Calibri"/>
                <a:sym typeface="Calibri"/>
              </a:rPr>
              <a:t>was appointed to support this team and to raise the profile of the importance of good mental health for all. </a:t>
            </a:r>
            <a:r>
              <a:rPr lang="en-GB" sz="800" dirty="0">
                <a:latin typeface="Calibri" panose="020F0502020204030204" pitchFamily="34" charset="0"/>
                <a:cs typeface="Calibri" panose="020F0502020204030204" pitchFamily="34" charset="0"/>
              </a:rPr>
              <a:t>90% of classroom based staff are trained in Mental Health first aid</a:t>
            </a:r>
            <a:r>
              <a:rPr lang="en-GB" sz="800" dirty="0" smtClean="0">
                <a:latin typeface="Calibri" panose="020F0502020204030204" pitchFamily="34" charset="0"/>
                <a:cs typeface="Calibri" panose="020F0502020204030204" pitchFamily="34" charset="0"/>
              </a:rPr>
              <a:t>.</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b="0" i="0" u="none" strike="noStrike" cap="none" dirty="0">
                <a:solidFill>
                  <a:srgbClr val="000000"/>
                </a:solidFill>
                <a:latin typeface="Calibri"/>
                <a:ea typeface="Calibri"/>
                <a:cs typeface="Calibri"/>
                <a:sym typeface="Calibri"/>
              </a:rPr>
              <a:t>At Harris we are lucky enough to have a </a:t>
            </a:r>
            <a:r>
              <a:rPr lang="en-GB" sz="800" b="1" i="0" u="none" strike="noStrike" cap="none" dirty="0">
                <a:solidFill>
                  <a:srgbClr val="000000"/>
                </a:solidFill>
                <a:latin typeface="Calibri"/>
                <a:ea typeface="Calibri"/>
                <a:cs typeface="Calibri"/>
                <a:sym typeface="Calibri"/>
              </a:rPr>
              <a:t>Wellbeing Hub</a:t>
            </a:r>
            <a:r>
              <a:rPr lang="en-GB" sz="800" b="0" i="0" u="none" strike="noStrike" cap="none" dirty="0">
                <a:solidFill>
                  <a:srgbClr val="000000"/>
                </a:solidFill>
                <a:latin typeface="Calibri"/>
                <a:ea typeface="Calibri"/>
                <a:cs typeface="Calibri"/>
                <a:sym typeface="Calibri"/>
              </a:rPr>
              <a:t> which is part of the Brook Partnership. Here the nurturing and calming environment gives particular students a safe environment. Likewise, the work done in </a:t>
            </a:r>
            <a:r>
              <a:rPr lang="en-GB" sz="800" b="1" i="0" u="none" strike="noStrike" cap="none" dirty="0">
                <a:solidFill>
                  <a:srgbClr val="000000"/>
                </a:solidFill>
                <a:latin typeface="Calibri"/>
                <a:ea typeface="Calibri"/>
                <a:cs typeface="Calibri"/>
                <a:sym typeface="Calibri"/>
              </a:rPr>
              <a:t>I&amp;A</a:t>
            </a:r>
            <a:r>
              <a:rPr lang="en-GB" sz="800" b="0" i="0" u="none" strike="noStrike" cap="none" dirty="0">
                <a:solidFill>
                  <a:srgbClr val="000000"/>
                </a:solidFill>
                <a:latin typeface="Calibri"/>
                <a:ea typeface="Calibri"/>
                <a:cs typeface="Calibri"/>
                <a:sym typeface="Calibri"/>
              </a:rPr>
              <a:t> too is essential for our SEND students. </a:t>
            </a:r>
            <a:endParaRPr sz="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700"/>
              <a:buFont typeface="Arial"/>
              <a:buNone/>
            </a:pPr>
            <a:r>
              <a:rPr lang="en-GB" sz="800" dirty="0" smtClean="0">
                <a:latin typeface="Calibri"/>
                <a:ea typeface="Calibri"/>
                <a:cs typeface="Calibri"/>
                <a:sym typeface="Calibri"/>
              </a:rPr>
              <a:t>At Harris the view that </a:t>
            </a:r>
            <a:r>
              <a:rPr lang="en-GB" sz="800" dirty="0">
                <a:latin typeface="Calibri"/>
                <a:ea typeface="Calibri"/>
                <a:cs typeface="Calibri"/>
                <a:sym typeface="Calibri"/>
              </a:rPr>
              <a:t>s</a:t>
            </a:r>
            <a:r>
              <a:rPr lang="en-GB" sz="800" b="0" i="0" u="none" strike="noStrike" cap="none" dirty="0" smtClean="0">
                <a:solidFill>
                  <a:srgbClr val="000000"/>
                </a:solidFill>
                <a:latin typeface="Calibri"/>
                <a:ea typeface="Calibri"/>
                <a:cs typeface="Calibri"/>
                <a:sym typeface="Calibri"/>
              </a:rPr>
              <a:t>piritual </a:t>
            </a:r>
            <a:r>
              <a:rPr lang="en-GB" sz="800" b="0" i="0" u="none" strike="noStrike" cap="none" dirty="0">
                <a:solidFill>
                  <a:srgbClr val="000000"/>
                </a:solidFill>
                <a:latin typeface="Calibri"/>
                <a:ea typeface="Calibri"/>
                <a:cs typeface="Calibri"/>
                <a:sym typeface="Calibri"/>
              </a:rPr>
              <a:t>development is key to </a:t>
            </a:r>
            <a:r>
              <a:rPr lang="en-GB" sz="800" b="0" i="0" u="none" strike="noStrike" cap="none" dirty="0" smtClean="0">
                <a:solidFill>
                  <a:srgbClr val="000000"/>
                </a:solidFill>
                <a:latin typeface="Calibri"/>
                <a:ea typeface="Calibri"/>
                <a:cs typeface="Calibri"/>
                <a:sym typeface="Calibri"/>
              </a:rPr>
              <a:t>flourishing</a:t>
            </a:r>
            <a:r>
              <a:rPr lang="en-GB" sz="800" dirty="0">
                <a:latin typeface="Calibri"/>
                <a:ea typeface="Calibri"/>
                <a:cs typeface="Calibri"/>
                <a:sym typeface="Calibri"/>
              </a:rPr>
              <a:t> </a:t>
            </a:r>
            <a:r>
              <a:rPr lang="en-GB" sz="800" dirty="0" smtClean="0">
                <a:latin typeface="Calibri"/>
                <a:ea typeface="Calibri"/>
                <a:cs typeface="Calibri"/>
                <a:sym typeface="Calibri"/>
              </a:rPr>
              <a:t>is beginning to become embedded across the school. </a:t>
            </a:r>
            <a:r>
              <a:rPr lang="en-GB" sz="800" b="0" i="0" u="none" strike="noStrike" cap="none" dirty="0" smtClean="0">
                <a:solidFill>
                  <a:srgbClr val="000000"/>
                </a:solidFill>
                <a:latin typeface="Calibri"/>
                <a:ea typeface="Calibri"/>
                <a:cs typeface="Calibri"/>
                <a:sym typeface="Calibri"/>
              </a:rPr>
              <a:t> </a:t>
            </a:r>
            <a:r>
              <a:rPr lang="en-GB" sz="800" b="0" i="0" u="none" strike="noStrike" cap="none" dirty="0">
                <a:solidFill>
                  <a:srgbClr val="000000"/>
                </a:solidFill>
                <a:latin typeface="Calibri"/>
                <a:ea typeface="Calibri"/>
                <a:cs typeface="Calibri"/>
                <a:sym typeface="Calibri"/>
              </a:rPr>
              <a:t>Teachers and students are </a:t>
            </a:r>
            <a:r>
              <a:rPr lang="en-GB" sz="800" b="0" i="0" u="none" strike="noStrike" cap="none" dirty="0" smtClean="0">
                <a:solidFill>
                  <a:srgbClr val="000000"/>
                </a:solidFill>
                <a:latin typeface="Calibri"/>
                <a:ea typeface="Calibri"/>
                <a:cs typeface="Calibri"/>
                <a:sym typeface="Calibri"/>
              </a:rPr>
              <a:t>aware </a:t>
            </a:r>
            <a:r>
              <a:rPr lang="en-GB" sz="800" b="0" i="0" u="none" strike="noStrike" cap="none" dirty="0">
                <a:solidFill>
                  <a:srgbClr val="000000"/>
                </a:solidFill>
                <a:latin typeface="Calibri"/>
                <a:ea typeface="Calibri"/>
                <a:cs typeface="Calibri"/>
                <a:sym typeface="Calibri"/>
              </a:rPr>
              <a:t>of how this happens at Harris. Through MOG’s, relational consciousness and by looking for windows, mirrors and doors in their learning and day to day life. </a:t>
            </a:r>
            <a:endParaRPr sz="800" b="0" i="0" u="none" strike="noStrike" cap="none" dirty="0">
              <a:solidFill>
                <a:srgbClr val="000000"/>
              </a:solidFill>
              <a:latin typeface="Calibri"/>
              <a:ea typeface="Calibri"/>
              <a:cs typeface="Calibri"/>
              <a:sym typeface="Calibri"/>
            </a:endParaRPr>
          </a:p>
        </p:txBody>
      </p:sp>
      <p:sp>
        <p:nvSpPr>
          <p:cNvPr id="10" name="TextBox 9"/>
          <p:cNvSpPr txBox="1"/>
          <p:nvPr/>
        </p:nvSpPr>
        <p:spPr>
          <a:xfrm>
            <a:off x="4394720" y="97052"/>
            <a:ext cx="2034072" cy="461665"/>
          </a:xfrm>
          <a:prstGeom prst="rect">
            <a:avLst/>
          </a:prstGeom>
          <a:noFill/>
          <a:ln>
            <a:solidFill>
              <a:srgbClr val="FF0000"/>
            </a:solidFill>
          </a:ln>
        </p:spPr>
        <p:txBody>
          <a:bodyPr wrap="square" rtlCol="0">
            <a:spAutoFit/>
          </a:bodyPr>
          <a:lstStyle/>
          <a:p>
            <a:r>
              <a:rPr lang="en-GB" sz="800" b="1" dirty="0" smtClean="0"/>
              <a:t>Harris’ Theologically rooted vision is further embedded through these 6 theological concepts </a:t>
            </a:r>
            <a:endParaRPr lang="en-GB" sz="800" b="1" dirty="0"/>
          </a:p>
        </p:txBody>
      </p:sp>
    </p:spTree>
    <p:extLst>
      <p:ext uri="{BB962C8B-B14F-4D97-AF65-F5344CB8AC3E}">
        <p14:creationId xmlns:p14="http://schemas.microsoft.com/office/powerpoint/2010/main" val="1340941244"/>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db7ca07-3dbd-46d0-b936-db03494340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009800E09BBA40802188F61B2A0884" ma:contentTypeVersion="16" ma:contentTypeDescription="Create a new document." ma:contentTypeScope="" ma:versionID="fb3aacf069130532cb70f2a904e0c992">
  <xsd:schema xmlns:xsd="http://www.w3.org/2001/XMLSchema" xmlns:xs="http://www.w3.org/2001/XMLSchema" xmlns:p="http://schemas.microsoft.com/office/2006/metadata/properties" xmlns:ns3="ddb7ca07-3dbd-46d0-b936-db03494340e3" xmlns:ns4="c3989300-b2f8-455d-8512-500988452310" targetNamespace="http://schemas.microsoft.com/office/2006/metadata/properties" ma:root="true" ma:fieldsID="f7d5069278ce14cfce97d056fb590f7f" ns3:_="" ns4:_="">
    <xsd:import namespace="ddb7ca07-3dbd-46d0-b936-db03494340e3"/>
    <xsd:import namespace="c3989300-b2f8-455d-8512-50098845231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b7ca07-3dbd-46d0-b936-db03494340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989300-b2f8-455d-8512-50098845231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E3DFBE-F2C6-4EDE-8A83-2A2CFDE686EE}">
  <ds:schemaRefs>
    <ds:schemaRef ds:uri="http://schemas.microsoft.com/sharepoint/v3/contenttype/forms"/>
  </ds:schemaRefs>
</ds:datastoreItem>
</file>

<file path=customXml/itemProps2.xml><?xml version="1.0" encoding="utf-8"?>
<ds:datastoreItem xmlns:ds="http://schemas.openxmlformats.org/officeDocument/2006/customXml" ds:itemID="{A215D0A7-4EB9-48E0-B48F-C6E46E678331}">
  <ds:schemaRefs>
    <ds:schemaRef ds:uri="http://purl.org/dc/dcmitype/"/>
    <ds:schemaRef ds:uri="http://schemas.microsoft.com/office/2006/documentManagement/types"/>
    <ds:schemaRef ds:uri="http://schemas.microsoft.com/office/2006/metadata/properties"/>
    <ds:schemaRef ds:uri="http://schemas.openxmlformats.org/package/2006/metadata/core-properties"/>
    <ds:schemaRef ds:uri="http://schemas.microsoft.com/office/infopath/2007/PartnerControls"/>
    <ds:schemaRef ds:uri="http://purl.org/dc/elements/1.1/"/>
    <ds:schemaRef ds:uri="http://www.w3.org/XML/1998/namespace"/>
    <ds:schemaRef ds:uri="c3989300-b2f8-455d-8512-500988452310"/>
    <ds:schemaRef ds:uri="ddb7ca07-3dbd-46d0-b936-db03494340e3"/>
    <ds:schemaRef ds:uri="http://purl.org/dc/terms/"/>
  </ds:schemaRefs>
</ds:datastoreItem>
</file>

<file path=customXml/itemProps3.xml><?xml version="1.0" encoding="utf-8"?>
<ds:datastoreItem xmlns:ds="http://schemas.openxmlformats.org/officeDocument/2006/customXml" ds:itemID="{983D051B-4273-4142-B81E-46984D85CC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b7ca07-3dbd-46d0-b936-db03494340e3"/>
    <ds:schemaRef ds:uri="c3989300-b2f8-455d-8512-5009884523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218</TotalTime>
  <Words>3376</Words>
  <Application>Microsoft Office PowerPoint</Application>
  <PresentationFormat>On-screen Show (16:9)</PresentationFormat>
  <Paragraphs>102</Paragraphs>
  <Slides>3</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Roberta Harrison - Harris</dc:creator>
  <cp:lastModifiedBy>Dominic Kidman</cp:lastModifiedBy>
  <cp:revision>17</cp:revision>
  <dcterms:modified xsi:type="dcterms:W3CDTF">2023-09-29T08:29:09Z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0x01010058009800E09BBA40802188F61B2A0884</vt:lpwstr>
  </property>
</Properties>
</file>