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6858000" cx="9144000"/>
  <p:notesSz cx="6797675" cy="9926625"/>
  <p:embeddedFontLst>
    <p:embeddedFont>
      <p:font typeface="Oswald"/>
      <p:regular r:id="rId42"/>
      <p:bold r:id="rId43"/>
    </p:embeddedFont>
    <p:embeddedFont>
      <p:font typeface="Open Sans"/>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8" roundtripDataSignature="AMtx7mgVcWxPMH6ePsMGG1Wm8HM9e29Bw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font" Target="fonts/Oswald-regular.fntdata"/><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OpenSans-regular.fntdata"/><Relationship Id="rId21" Type="http://schemas.openxmlformats.org/officeDocument/2006/relationships/slide" Target="slides/slide16.xml"/><Relationship Id="rId43" Type="http://schemas.openxmlformats.org/officeDocument/2006/relationships/font" Target="fonts/Oswald-bold.fntdata"/><Relationship Id="rId24" Type="http://schemas.openxmlformats.org/officeDocument/2006/relationships/slide" Target="slides/slide19.xml"/><Relationship Id="rId46" Type="http://schemas.openxmlformats.org/officeDocument/2006/relationships/font" Target="fonts/OpenSans-italic.fntdata"/><Relationship Id="rId23" Type="http://schemas.openxmlformats.org/officeDocument/2006/relationships/slide" Target="slides/slide18.xml"/><Relationship Id="rId45" Type="http://schemas.openxmlformats.org/officeDocument/2006/relationships/font" Target="fonts/OpenSans-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OpenSans-bold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49688" y="0"/>
            <a:ext cx="2946400" cy="4968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9750"/>
            <a:ext cx="2946400" cy="496888"/>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 name="Google Shape;86;p1: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2b71813fb84_0_11:notes"/>
          <p:cNvSpPr/>
          <p:nvPr>
            <p:ph idx="2" type="sldImg"/>
          </p:nvPr>
        </p:nvSpPr>
        <p:spPr>
          <a:xfrm>
            <a:off x="1165225"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 name="Google Shape;91;g2b71813fb84_0_11: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2" name="Google Shape;92;g2b71813fb84_0_11:notes"/>
          <p:cNvSpPr txBox="1"/>
          <p:nvPr>
            <p:ph idx="12" type="sldNum"/>
          </p:nvPr>
        </p:nvSpPr>
        <p:spPr>
          <a:xfrm>
            <a:off x="3849688" y="9429750"/>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2b71813fb84_0_5:notes"/>
          <p:cNvSpPr/>
          <p:nvPr>
            <p:ph idx="2" type="sldImg"/>
          </p:nvPr>
        </p:nvSpPr>
        <p:spPr>
          <a:xfrm>
            <a:off x="1165225"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7" name="Google Shape;97;g2b71813fb84_0_5: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8" name="Google Shape;98;g2b71813fb84_0_5:notes"/>
          <p:cNvSpPr txBox="1"/>
          <p:nvPr>
            <p:ph idx="12" type="sldNum"/>
          </p:nvPr>
        </p:nvSpPr>
        <p:spPr>
          <a:xfrm>
            <a:off x="3849688" y="9429750"/>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2b71813fb84_0_0:notes"/>
          <p:cNvSpPr/>
          <p:nvPr>
            <p:ph idx="2" type="sldImg"/>
          </p:nvPr>
        </p:nvSpPr>
        <p:spPr>
          <a:xfrm>
            <a:off x="1165225"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4" name="Google Shape;104;g2b71813fb84_0_0: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5" name="Google Shape;105;g2b71813fb84_0_0:notes"/>
          <p:cNvSpPr txBox="1"/>
          <p:nvPr>
            <p:ph idx="12" type="sldNum"/>
          </p:nvPr>
        </p:nvSpPr>
        <p:spPr>
          <a:xfrm>
            <a:off x="3849688" y="9429750"/>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0" name="Google Shape;110;p4: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5: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6" name="Google Shape;116;p5: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2" name="Google Shape;122;p6: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3" name="Google Shape;123;p6: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9" name="Google Shape;129;p7: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0" name="Google Shape;130;p7: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8: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6" name="Google Shape;136;p8: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9: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4" name="Google Shape;144;p9: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0: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0" name="Google Shape;150;p10: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1: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6" name="Google Shape;156;p11: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2b4ae1c6429_0_0:notes"/>
          <p:cNvSpPr/>
          <p:nvPr>
            <p:ph idx="2" type="sldImg"/>
          </p:nvPr>
        </p:nvSpPr>
        <p:spPr>
          <a:xfrm>
            <a:off x="1165225"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3" name="Google Shape;163;g2b4ae1c6429_0_0: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4" name="Google Shape;164;g2b4ae1c6429_0_0:notes"/>
          <p:cNvSpPr txBox="1"/>
          <p:nvPr>
            <p:ph idx="12" type="sldNum"/>
          </p:nvPr>
        </p:nvSpPr>
        <p:spPr>
          <a:xfrm>
            <a:off x="3849688" y="9429750"/>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2: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0" name="Google Shape;170;p12: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3: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4" name="Google Shape;184;p13: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4: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1" name="Google Shape;191;p14: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5: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8" name="Google Shape;198;p15: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6: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5" name="Google Shape;205;p16: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7: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3" name="Google Shape;213;p17: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8: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0" name="Google Shape;220;p18: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9: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7" name="Google Shape;227;p19: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0: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4" name="Google Shape;234;p20: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1: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1" name="Google Shape;241;p21: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2: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8" name="Google Shape;248;p22: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3: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5" name="Google Shape;255;p23: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4: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3" name="Google Shape;263;p24: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5: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9" name="Google Shape;269;p25: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6: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4" name="Google Shape;274;p26: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7: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0" name="Google Shape;280;p27: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8: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0" name="Google Shape;290;p28: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9: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6" name="Google Shape;296;p29: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30: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2" name="Google Shape;302;p30: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31: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0" name="Google Shape;310;p31: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32: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6" name="Google Shape;316;p32: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g2b4ae1c6429_0_6:notes"/>
          <p:cNvSpPr/>
          <p:nvPr>
            <p:ph idx="2" type="sldImg"/>
          </p:nvPr>
        </p:nvSpPr>
        <p:spPr>
          <a:xfrm>
            <a:off x="1165225"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2" name="Google Shape;322;g2b4ae1c6429_0_6: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3" name="Google Shape;323;g2b4ae1c6429_0_6:notes"/>
          <p:cNvSpPr txBox="1"/>
          <p:nvPr>
            <p:ph idx="12" type="sldNum"/>
          </p:nvPr>
        </p:nvSpPr>
        <p:spPr>
          <a:xfrm>
            <a:off x="3849688" y="9429750"/>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33: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9" name="Google Shape;329;p33:notes"/>
          <p:cNvSpPr/>
          <p:nvPr>
            <p:ph idx="2" type="sldImg"/>
          </p:nvPr>
        </p:nvSpPr>
        <p:spPr>
          <a:xfrm>
            <a:off x="1165225" y="1241425"/>
            <a:ext cx="44672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p3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3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 name="Shape 19"/>
        <p:cNvGrpSpPr/>
        <p:nvPr/>
      </p:nvGrpSpPr>
      <p:grpSpPr>
        <a:xfrm>
          <a:off x="0" y="0"/>
          <a:ext cx="0" cy="0"/>
          <a:chOff x="0" y="0"/>
          <a:chExt cx="0" cy="0"/>
        </a:xfrm>
      </p:grpSpPr>
      <p:sp>
        <p:nvSpPr>
          <p:cNvPr id="20" name="Google Shape;20;p3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3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2" name="Google Shape;22;p3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3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5" name="Shape 25"/>
        <p:cNvGrpSpPr/>
        <p:nvPr/>
      </p:nvGrpSpPr>
      <p:grpSpPr>
        <a:xfrm>
          <a:off x="0" y="0"/>
          <a:ext cx="0" cy="0"/>
          <a:chOff x="0" y="0"/>
          <a:chExt cx="0" cy="0"/>
        </a:xfrm>
      </p:grpSpPr>
      <p:sp>
        <p:nvSpPr>
          <p:cNvPr id="26" name="Google Shape;26;p3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37"/>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8" name="Google Shape;28;p37"/>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9" name="Google Shape;29;p3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3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3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2" name="Shape 32"/>
        <p:cNvGrpSpPr/>
        <p:nvPr/>
      </p:nvGrpSpPr>
      <p:grpSpPr>
        <a:xfrm>
          <a:off x="0" y="0"/>
          <a:ext cx="0" cy="0"/>
          <a:chOff x="0" y="0"/>
          <a:chExt cx="0" cy="0"/>
        </a:xfrm>
      </p:grpSpPr>
      <p:sp>
        <p:nvSpPr>
          <p:cNvPr id="33" name="Google Shape;33;p3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3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35" name="Google Shape;35;p3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3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8" name="Shape 38"/>
        <p:cNvGrpSpPr/>
        <p:nvPr/>
      </p:nvGrpSpPr>
      <p:grpSpPr>
        <a:xfrm>
          <a:off x="0" y="0"/>
          <a:ext cx="0" cy="0"/>
          <a:chOff x="0" y="0"/>
          <a:chExt cx="0" cy="0"/>
        </a:xfrm>
      </p:grpSpPr>
      <p:sp>
        <p:nvSpPr>
          <p:cNvPr id="39" name="Google Shape;39;p39"/>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39"/>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41" name="Google Shape;41;p3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4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40"/>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7" name="Google Shape;47;p40"/>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8" name="Google Shape;48;p40"/>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9" name="Google Shape;49;p40"/>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50" name="Google Shape;50;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4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2"/>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42"/>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61" name="Google Shape;61;p42"/>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2" name="Google Shape;62;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3"/>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43"/>
          <p:cNvSpPr/>
          <p:nvPr>
            <p:ph idx="2" type="pic"/>
          </p:nvPr>
        </p:nvSpPr>
        <p:spPr>
          <a:xfrm>
            <a:off x="1792288" y="612775"/>
            <a:ext cx="5486400" cy="4114800"/>
          </a:xfrm>
          <a:prstGeom prst="rect">
            <a:avLst/>
          </a:prstGeom>
          <a:noFill/>
          <a:ln>
            <a:noFill/>
          </a:ln>
        </p:spPr>
      </p:sp>
      <p:sp>
        <p:nvSpPr>
          <p:cNvPr id="68" name="Google Shape;68;p4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9" name="Google Shape;69;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44"/>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5" name="Google Shape;75;p4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5"/>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45"/>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81" name="Google Shape;81;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97B4E4"/>
            </a:gs>
            <a:gs pos="50000">
              <a:srgbClr val="BFCFEC"/>
            </a:gs>
            <a:gs pos="100000">
              <a:srgbClr val="E0E8F4"/>
            </a:gs>
          </a:gsLst>
          <a:lin ang="5400000" scaled="0"/>
        </a:gradFill>
      </p:bgPr>
    </p:bg>
    <p:spTree>
      <p:nvGrpSpPr>
        <p:cNvPr id="9" name="Shape 9"/>
        <p:cNvGrpSpPr/>
        <p:nvPr/>
      </p:nvGrpSpPr>
      <p:grpSpPr>
        <a:xfrm>
          <a:off x="0" y="0"/>
          <a:ext cx="0" cy="0"/>
          <a:chOff x="0" y="0"/>
          <a:chExt cx="0" cy="0"/>
        </a:xfrm>
      </p:grpSpPr>
      <p:sp>
        <p:nvSpPr>
          <p:cNvPr id="10" name="Google Shape;10;p3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3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8.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3.png"/><Relationship Id="rId4" Type="http://schemas.openxmlformats.org/officeDocument/2006/relationships/image" Target="../media/image22.png"/><Relationship Id="rId5"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7.jpg"/><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jpg"/><Relationship Id="rId4" Type="http://schemas.openxmlformats.org/officeDocument/2006/relationships/image" Target="../media/image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jpg"/><Relationship Id="rId4" Type="http://schemas.openxmlformats.org/officeDocument/2006/relationships/image" Target="../media/image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1.jpg"/><Relationship Id="rId4" Type="http://schemas.openxmlformats.org/officeDocument/2006/relationships/image" Target="../media/image16.jpg"/><Relationship Id="rId5" Type="http://schemas.openxmlformats.org/officeDocument/2006/relationships/image" Target="../media/image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30.jpg"/><Relationship Id="rId4" Type="http://schemas.openxmlformats.org/officeDocument/2006/relationships/image" Target="../media/image2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5.jpg"/><Relationship Id="rId4" Type="http://schemas.openxmlformats.org/officeDocument/2006/relationships/image" Target="../media/image18.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4.jpg"/><Relationship Id="rId4" Type="http://schemas.openxmlformats.org/officeDocument/2006/relationships/image" Target="../media/image2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9.jpg"/><Relationship Id="rId4" Type="http://schemas.openxmlformats.org/officeDocument/2006/relationships/image" Target="../media/image1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4.jpg"/><Relationship Id="rId4" Type="http://schemas.openxmlformats.org/officeDocument/2006/relationships/image" Target="../media/image2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6.jpg"/><Relationship Id="rId4" Type="http://schemas.openxmlformats.org/officeDocument/2006/relationships/image" Target="../media/image3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8.jpg"/><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3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1.png"/><Relationship Id="rId4" Type="http://schemas.openxmlformats.org/officeDocument/2006/relationships/image" Target="../media/image41.png"/><Relationship Id="rId5" Type="http://schemas.openxmlformats.org/officeDocument/2006/relationships/image" Target="../media/image3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7.png"/><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hyperlink" Target="http://images.google.co.uk/imgres?imgurl=http://www.1stchoiceremovals.net/ist2_2334825_puzzled_kids_cartoon.jpg&amp;imgrefurl=http://www.1stchoiceremovals.net/Advice%20and%20Guides.htm&amp;usg=__VYSQnjgE7fWD0jERwQiEURJng3E=&amp;h=322&amp;w=380&amp;sz=39&amp;hl=en&amp;start=8&amp;tbnid=I2wdKZsMarjO8M:&amp;tbnh=104&amp;tbnw=123&amp;prev=/images?q=looking+puzzled+cartoon&amp;gbv=2&amp;hl=en&amp;sa=G" TargetMode="External"/><Relationship Id="rId4" Type="http://schemas.openxmlformats.org/officeDocument/2006/relationships/image" Target="../media/image38.jpg"/><Relationship Id="rId5" Type="http://schemas.openxmlformats.org/officeDocument/2006/relationships/hyperlink" Target="http://www.oakes.org.uk/harris"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descr="clouds1024x768" id="88" name="Google Shape;88;p1"/>
          <p:cNvPicPr preferRelativeResize="0"/>
          <p:nvPr/>
        </p:nvPicPr>
        <p:blipFill rotWithShape="1">
          <a:blip r:embed="rId3">
            <a:alphaModFix/>
          </a:blip>
          <a:srcRect b="0" l="0" r="0" t="0"/>
          <a:stretch/>
        </p:blipFill>
        <p:spPr>
          <a:xfrm>
            <a:off x="0" y="0"/>
            <a:ext cx="9144000" cy="6858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pic>
        <p:nvPicPr>
          <p:cNvPr id="94" name="Google Shape;94;g2b71813fb84_0_11"/>
          <p:cNvPicPr preferRelativeResize="0"/>
          <p:nvPr/>
        </p:nvPicPr>
        <p:blipFill rotWithShape="1">
          <a:blip r:embed="rId3">
            <a:alphaModFix/>
          </a:blip>
          <a:srcRect b="0" l="0" r="0" t="0"/>
          <a:stretch/>
        </p:blipFill>
        <p:spPr>
          <a:xfrm>
            <a:off x="-1035900" y="-764275"/>
            <a:ext cx="10983350" cy="782597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g2b71813fb84_0_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lang="en-GB"/>
              <a:t>Agenda for this evening</a:t>
            </a:r>
            <a:endParaRPr/>
          </a:p>
        </p:txBody>
      </p:sp>
      <p:sp>
        <p:nvSpPr>
          <p:cNvPr id="101" name="Google Shape;101;g2b71813fb84_0_5"/>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00000"/>
              </a:lnSpc>
              <a:spcBef>
                <a:spcPts val="360"/>
              </a:spcBef>
              <a:spcAft>
                <a:spcPts val="0"/>
              </a:spcAft>
              <a:buSzPct val="60810"/>
              <a:buNone/>
            </a:pPr>
            <a:r>
              <a:rPr lang="en-GB"/>
              <a:t>A little about the Oakes</a:t>
            </a:r>
            <a:endParaRPr/>
          </a:p>
          <a:p>
            <a:pPr indent="0" lvl="0" marL="0" rtl="0" algn="l">
              <a:lnSpc>
                <a:spcPct val="100000"/>
              </a:lnSpc>
              <a:spcBef>
                <a:spcPts val="360"/>
              </a:spcBef>
              <a:spcAft>
                <a:spcPts val="0"/>
              </a:spcAft>
              <a:buSzPct val="60810"/>
              <a:buNone/>
            </a:pPr>
            <a:r>
              <a:rPr lang="en-GB"/>
              <a:t>Who is accompanying your child</a:t>
            </a:r>
            <a:endParaRPr/>
          </a:p>
          <a:p>
            <a:pPr indent="0" lvl="0" marL="0" rtl="0" algn="l">
              <a:lnSpc>
                <a:spcPct val="100000"/>
              </a:lnSpc>
              <a:spcBef>
                <a:spcPts val="360"/>
              </a:spcBef>
              <a:spcAft>
                <a:spcPts val="0"/>
              </a:spcAft>
              <a:buSzPct val="60810"/>
              <a:buNone/>
            </a:pPr>
            <a:r>
              <a:rPr lang="en-GB"/>
              <a:t>Travel arrangements</a:t>
            </a:r>
            <a:endParaRPr/>
          </a:p>
          <a:p>
            <a:pPr indent="0" lvl="0" marL="0" rtl="0" algn="l">
              <a:lnSpc>
                <a:spcPct val="100000"/>
              </a:lnSpc>
              <a:spcBef>
                <a:spcPts val="360"/>
              </a:spcBef>
              <a:spcAft>
                <a:spcPts val="0"/>
              </a:spcAft>
              <a:buSzPct val="60810"/>
              <a:buNone/>
            </a:pPr>
            <a:r>
              <a:rPr lang="en-GB"/>
              <a:t>Medical arrangements</a:t>
            </a:r>
            <a:endParaRPr/>
          </a:p>
          <a:p>
            <a:pPr indent="0" lvl="0" marL="0" rtl="0" algn="l">
              <a:lnSpc>
                <a:spcPct val="100000"/>
              </a:lnSpc>
              <a:spcBef>
                <a:spcPts val="360"/>
              </a:spcBef>
              <a:spcAft>
                <a:spcPts val="0"/>
              </a:spcAft>
              <a:buSzPct val="60810"/>
              <a:buNone/>
            </a:pPr>
            <a:r>
              <a:rPr lang="en-GB"/>
              <a:t>Sleeping arrangements</a:t>
            </a:r>
            <a:endParaRPr/>
          </a:p>
          <a:p>
            <a:pPr indent="0" lvl="0" marL="0" rtl="0" algn="l">
              <a:lnSpc>
                <a:spcPct val="100000"/>
              </a:lnSpc>
              <a:spcBef>
                <a:spcPts val="360"/>
              </a:spcBef>
              <a:spcAft>
                <a:spcPts val="0"/>
              </a:spcAft>
              <a:buSzPct val="60810"/>
              <a:buNone/>
            </a:pPr>
            <a:r>
              <a:rPr lang="en-GB"/>
              <a:t>Activities</a:t>
            </a:r>
            <a:endParaRPr/>
          </a:p>
          <a:p>
            <a:pPr indent="0" lvl="0" marL="0" rtl="0" algn="l">
              <a:lnSpc>
                <a:spcPct val="100000"/>
              </a:lnSpc>
              <a:spcBef>
                <a:spcPts val="360"/>
              </a:spcBef>
              <a:spcAft>
                <a:spcPts val="0"/>
              </a:spcAft>
              <a:buSzPct val="60810"/>
              <a:buNone/>
            </a:pPr>
            <a:r>
              <a:rPr lang="en-GB"/>
              <a:t>Packing advice</a:t>
            </a:r>
            <a:endParaRPr/>
          </a:p>
          <a:p>
            <a:pPr indent="0" lvl="0" marL="0" rtl="0" algn="l">
              <a:lnSpc>
                <a:spcPct val="100000"/>
              </a:lnSpc>
              <a:spcBef>
                <a:spcPts val="360"/>
              </a:spcBef>
              <a:spcAft>
                <a:spcPts val="0"/>
              </a:spcAft>
              <a:buSzPct val="60810"/>
              <a:buNone/>
            </a:pPr>
            <a:r>
              <a:rPr lang="en-GB"/>
              <a:t>Camp rules</a:t>
            </a:r>
            <a:endParaRPr/>
          </a:p>
          <a:p>
            <a:pPr indent="0" lvl="0" marL="0" rtl="0" algn="l">
              <a:lnSpc>
                <a:spcPct val="100000"/>
              </a:lnSpc>
              <a:spcBef>
                <a:spcPts val="360"/>
              </a:spcBef>
              <a:spcAft>
                <a:spcPts val="0"/>
              </a:spcAft>
              <a:buSzPct val="60810"/>
              <a:buNone/>
            </a:pPr>
            <a:r>
              <a:rPr lang="en-GB"/>
              <a:t>Emergency contact details</a:t>
            </a:r>
            <a:endParaRPr/>
          </a:p>
          <a:p>
            <a:pPr indent="0" lvl="0" marL="0" rtl="0" algn="l">
              <a:lnSpc>
                <a:spcPct val="100000"/>
              </a:lnSpc>
              <a:spcBef>
                <a:spcPts val="360"/>
              </a:spcBef>
              <a:spcAft>
                <a:spcPts val="0"/>
              </a:spcAft>
              <a:buSzPct val="60810"/>
              <a:buNone/>
            </a:pPr>
            <a:r>
              <a:rPr lang="en-GB"/>
              <a:t>Consent Forms and Booking in </a:t>
            </a:r>
            <a:endParaRPr/>
          </a:p>
          <a:p>
            <a:pPr indent="0" lvl="0" marL="0" rtl="0" algn="l">
              <a:lnSpc>
                <a:spcPct val="100000"/>
              </a:lnSpc>
              <a:spcBef>
                <a:spcPts val="360"/>
              </a:spcBef>
              <a:spcAft>
                <a:spcPts val="0"/>
              </a:spcAft>
              <a:buSzPct val="6081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pic>
        <p:nvPicPr>
          <p:cNvPr id="107" name="Google Shape;107;g2b71813fb84_0_0"/>
          <p:cNvPicPr preferRelativeResize="0"/>
          <p:nvPr/>
        </p:nvPicPr>
        <p:blipFill rotWithShape="1">
          <a:blip r:embed="rId3">
            <a:alphaModFix/>
          </a:blip>
          <a:srcRect b="0" l="0" r="0" t="0"/>
          <a:stretch/>
        </p:blipFill>
        <p:spPr>
          <a:xfrm>
            <a:off x="152400" y="797450"/>
            <a:ext cx="8839202" cy="496962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lang="en-GB"/>
              <a:t>Aims of the trip</a:t>
            </a:r>
            <a:endParaRPr/>
          </a:p>
        </p:txBody>
      </p:sp>
      <p:sp>
        <p:nvSpPr>
          <p:cNvPr id="113" name="Google Shape;113;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0"/>
              </a:spcBef>
              <a:spcAft>
                <a:spcPts val="0"/>
              </a:spcAft>
              <a:buClr>
                <a:schemeClr val="dk1"/>
              </a:buClr>
              <a:buSzPts val="3200"/>
              <a:buNone/>
            </a:pPr>
            <a:r>
              <a:t/>
            </a:r>
            <a:endParaRPr/>
          </a:p>
          <a:p>
            <a:pPr indent="-342900" lvl="0" marL="342900" rtl="0" algn="l">
              <a:lnSpc>
                <a:spcPct val="100000"/>
              </a:lnSpc>
              <a:spcBef>
                <a:spcPts val="640"/>
              </a:spcBef>
              <a:spcAft>
                <a:spcPts val="0"/>
              </a:spcAft>
              <a:buClr>
                <a:schemeClr val="dk1"/>
              </a:buClr>
              <a:buSzPts val="3200"/>
              <a:buChar char="•"/>
            </a:pPr>
            <a:r>
              <a:rPr lang="en-GB"/>
              <a:t>To build relationships and teamwork skills between the students, especially members of the Christian Union</a:t>
            </a:r>
            <a:endParaRPr/>
          </a:p>
          <a:p>
            <a:pPr indent="-139700" lvl="0" marL="342900" rtl="0" algn="l">
              <a:lnSpc>
                <a:spcPct val="100000"/>
              </a:lnSpc>
              <a:spcBef>
                <a:spcPts val="640"/>
              </a:spcBef>
              <a:spcAft>
                <a:spcPts val="0"/>
              </a:spcAft>
              <a:buClr>
                <a:schemeClr val="dk1"/>
              </a:buClr>
              <a:buSzPts val="3200"/>
              <a:buNone/>
            </a:pPr>
            <a:r>
              <a:t/>
            </a:r>
            <a:endParaRPr/>
          </a:p>
          <a:p>
            <a:pPr indent="-342900" lvl="0" marL="342900" rtl="0" algn="l">
              <a:lnSpc>
                <a:spcPct val="100000"/>
              </a:lnSpc>
              <a:spcBef>
                <a:spcPts val="640"/>
              </a:spcBef>
              <a:spcAft>
                <a:spcPts val="0"/>
              </a:spcAft>
              <a:buClr>
                <a:schemeClr val="dk1"/>
              </a:buClr>
              <a:buSzPts val="3200"/>
              <a:buChar char="•"/>
            </a:pPr>
            <a:r>
              <a:rPr lang="en-GB"/>
              <a:t>To increase our understanding of what it means to be a Christian in the 21</a:t>
            </a:r>
            <a:r>
              <a:rPr baseline="30000" lang="en-GB"/>
              <a:t>st</a:t>
            </a:r>
            <a:r>
              <a:rPr lang="en-GB"/>
              <a:t> Century.</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5"/>
          <p:cNvSpPr txBox="1"/>
          <p:nvPr>
            <p:ph type="title"/>
          </p:nvPr>
        </p:nvSpPr>
        <p:spPr>
          <a:xfrm>
            <a:off x="1619672" y="188640"/>
            <a:ext cx="5626968"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lang="en-GB"/>
              <a:t>Who is going?</a:t>
            </a:r>
            <a:endParaRPr/>
          </a:p>
        </p:txBody>
      </p:sp>
      <p:sp>
        <p:nvSpPr>
          <p:cNvPr id="119" name="Google Shape;119;p5"/>
          <p:cNvSpPr txBox="1"/>
          <p:nvPr>
            <p:ph idx="1" type="body"/>
          </p:nvPr>
        </p:nvSpPr>
        <p:spPr>
          <a:xfrm>
            <a:off x="0" y="1018525"/>
            <a:ext cx="8861100" cy="5839500"/>
          </a:xfrm>
          <a:prstGeom prst="rect">
            <a:avLst/>
          </a:prstGeom>
          <a:noFill/>
          <a:ln>
            <a:noFill/>
          </a:ln>
        </p:spPr>
        <p:txBody>
          <a:bodyPr anchorCtr="0" anchor="t" bIns="45700" lIns="91425" spcFirstLastPara="1" rIns="91425" wrap="square" tIns="45700">
            <a:normAutofit lnSpcReduction="10000"/>
          </a:bodyPr>
          <a:lstStyle/>
          <a:p>
            <a:pPr indent="0" lvl="0" marL="342900" rtl="0" algn="l">
              <a:lnSpc>
                <a:spcPct val="100000"/>
              </a:lnSpc>
              <a:spcBef>
                <a:spcPts val="0"/>
              </a:spcBef>
              <a:spcAft>
                <a:spcPts val="0"/>
              </a:spcAft>
              <a:buSzPts val="1800"/>
              <a:buNone/>
            </a:pPr>
            <a:r>
              <a:t/>
            </a:r>
            <a:endParaRPr sz="3600"/>
          </a:p>
          <a:p>
            <a:pPr indent="0" lvl="0" marL="742950" rtl="0" algn="ctr">
              <a:lnSpc>
                <a:spcPct val="100000"/>
              </a:lnSpc>
              <a:spcBef>
                <a:spcPts val="640"/>
              </a:spcBef>
              <a:spcAft>
                <a:spcPts val="0"/>
              </a:spcAft>
              <a:buSzPts val="1800"/>
              <a:buNone/>
            </a:pPr>
            <a:r>
              <a:rPr lang="en-GB" sz="5300"/>
              <a:t>47 Students from Year 7-11</a:t>
            </a:r>
            <a:endParaRPr sz="5300"/>
          </a:p>
          <a:p>
            <a:pPr indent="0" lvl="0" marL="742950" rtl="0" algn="ctr">
              <a:lnSpc>
                <a:spcPct val="100000"/>
              </a:lnSpc>
              <a:spcBef>
                <a:spcPts val="640"/>
              </a:spcBef>
              <a:spcAft>
                <a:spcPts val="0"/>
              </a:spcAft>
              <a:buSzPts val="1800"/>
              <a:buNone/>
            </a:pPr>
            <a:r>
              <a:rPr lang="en-GB" sz="5300"/>
              <a:t>Miss L Bastos</a:t>
            </a:r>
            <a:endParaRPr sz="5300"/>
          </a:p>
          <a:p>
            <a:pPr indent="0" lvl="0" marL="742950" rtl="0" algn="ctr">
              <a:lnSpc>
                <a:spcPct val="100000"/>
              </a:lnSpc>
              <a:spcBef>
                <a:spcPts val="640"/>
              </a:spcBef>
              <a:spcAft>
                <a:spcPts val="0"/>
              </a:spcAft>
              <a:buSzPts val="1800"/>
              <a:buNone/>
            </a:pPr>
            <a:r>
              <a:rPr lang="en-GB" sz="5300"/>
              <a:t>Mr S Smith</a:t>
            </a:r>
            <a:endParaRPr sz="5300"/>
          </a:p>
          <a:p>
            <a:pPr indent="0" lvl="0" marL="742950" rtl="0" algn="ctr">
              <a:lnSpc>
                <a:spcPct val="100000"/>
              </a:lnSpc>
              <a:spcBef>
                <a:spcPts val="640"/>
              </a:spcBef>
              <a:spcAft>
                <a:spcPts val="0"/>
              </a:spcAft>
              <a:buSzPts val="1800"/>
              <a:buNone/>
            </a:pPr>
            <a:r>
              <a:rPr lang="en-GB" sz="5300"/>
              <a:t>Mrs V Hobbs</a:t>
            </a:r>
            <a:endParaRPr sz="5300"/>
          </a:p>
          <a:p>
            <a:pPr indent="0" lvl="0" marL="742950" rtl="0" algn="ctr">
              <a:lnSpc>
                <a:spcPct val="100000"/>
              </a:lnSpc>
              <a:spcBef>
                <a:spcPts val="640"/>
              </a:spcBef>
              <a:spcAft>
                <a:spcPts val="0"/>
              </a:spcAft>
              <a:buSzPts val="1800"/>
              <a:buNone/>
            </a:pPr>
            <a:r>
              <a:rPr lang="en-GB" sz="5300"/>
              <a:t>Mrs S Roberson  </a:t>
            </a:r>
            <a:endParaRPr sz="5300"/>
          </a:p>
          <a:p>
            <a:pPr indent="0" lvl="1" marL="457200" rtl="0" algn="l">
              <a:lnSpc>
                <a:spcPct val="100000"/>
              </a:lnSpc>
              <a:spcBef>
                <a:spcPts val="640"/>
              </a:spcBef>
              <a:spcAft>
                <a:spcPts val="0"/>
              </a:spcAft>
              <a:buClr>
                <a:schemeClr val="dk1"/>
              </a:buClr>
              <a:buSzPts val="3200"/>
              <a:buNone/>
            </a:pPr>
            <a:r>
              <a:t/>
            </a:r>
            <a:endParaRPr sz="3600"/>
          </a:p>
          <a:p>
            <a:pPr indent="0" lvl="1" marL="457200" rtl="0" algn="l">
              <a:lnSpc>
                <a:spcPct val="100000"/>
              </a:lnSpc>
              <a:spcBef>
                <a:spcPts val="640"/>
              </a:spcBef>
              <a:spcAft>
                <a:spcPts val="0"/>
              </a:spcAft>
              <a:buClr>
                <a:schemeClr val="dk1"/>
              </a:buClr>
              <a:buSzPts val="3200"/>
              <a:buNone/>
            </a:pPr>
            <a:r>
              <a:t/>
            </a:r>
            <a:endParaRPr sz="36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6"/>
          <p:cNvSpPr txBox="1"/>
          <p:nvPr>
            <p:ph type="title"/>
          </p:nvPr>
        </p:nvSpPr>
        <p:spPr>
          <a:xfrm>
            <a:off x="0" y="11266"/>
            <a:ext cx="9252520" cy="104147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lang="en-GB"/>
              <a:t>Travel Arrangements – Arriving at school</a:t>
            </a:r>
            <a:endParaRPr/>
          </a:p>
        </p:txBody>
      </p:sp>
      <p:sp>
        <p:nvSpPr>
          <p:cNvPr id="126" name="Google Shape;126;p6"/>
          <p:cNvSpPr txBox="1"/>
          <p:nvPr>
            <p:ph idx="1" type="body"/>
          </p:nvPr>
        </p:nvSpPr>
        <p:spPr>
          <a:xfrm>
            <a:off x="107504" y="1124744"/>
            <a:ext cx="8784976" cy="5688632"/>
          </a:xfrm>
          <a:prstGeom prst="rect">
            <a:avLst/>
          </a:prstGeom>
          <a:noFill/>
          <a:ln>
            <a:noFill/>
          </a:ln>
        </p:spPr>
        <p:txBody>
          <a:bodyPr anchorCtr="0" anchor="t" bIns="45700" lIns="91425" spcFirstLastPara="1" rIns="91425" wrap="square" tIns="45700">
            <a:normAutofit lnSpcReduction="20000"/>
          </a:bodyPr>
          <a:lstStyle/>
          <a:p>
            <a:pPr indent="-342900" lvl="0" marL="342900" rtl="0" algn="l">
              <a:lnSpc>
                <a:spcPct val="100000"/>
              </a:lnSpc>
              <a:spcBef>
                <a:spcPts val="0"/>
              </a:spcBef>
              <a:spcAft>
                <a:spcPts val="0"/>
              </a:spcAft>
              <a:buClr>
                <a:schemeClr val="dk1"/>
              </a:buClr>
              <a:buSzPts val="2800"/>
              <a:buChar char="•"/>
            </a:pPr>
            <a:r>
              <a:rPr lang="en-GB" sz="2800"/>
              <a:t>Non-uniform for the day</a:t>
            </a:r>
            <a:endParaRPr/>
          </a:p>
          <a:p>
            <a:pPr indent="-342900" lvl="0" marL="342900" rtl="0" algn="l">
              <a:lnSpc>
                <a:spcPct val="100000"/>
              </a:lnSpc>
              <a:spcBef>
                <a:spcPts val="518"/>
              </a:spcBef>
              <a:spcAft>
                <a:spcPts val="0"/>
              </a:spcAft>
              <a:buClr>
                <a:schemeClr val="dk1"/>
              </a:buClr>
              <a:buSzPts val="2800"/>
              <a:buChar char="•"/>
            </a:pPr>
            <a:r>
              <a:rPr lang="en-GB" sz="2800"/>
              <a:t>08:00-08:30: Arrive at </a:t>
            </a:r>
            <a:r>
              <a:rPr b="1" lang="en-GB" sz="2800" u="sng">
                <a:solidFill>
                  <a:srgbClr val="FF0000"/>
                </a:solidFill>
              </a:rPr>
              <a:t>Harris Sports Centre </a:t>
            </a:r>
            <a:r>
              <a:rPr lang="en-GB" sz="2800"/>
              <a:t>before school with your luggage. </a:t>
            </a:r>
            <a:r>
              <a:rPr b="1" lang="en-GB" sz="2800">
                <a:solidFill>
                  <a:srgbClr val="FF0000"/>
                </a:solidFill>
              </a:rPr>
              <a:t>79 Mellish Rd, Rugby CV22 6BB</a:t>
            </a:r>
            <a:endParaRPr b="1" sz="2800">
              <a:solidFill>
                <a:srgbClr val="FF0000"/>
              </a:solidFill>
            </a:endParaRPr>
          </a:p>
          <a:p>
            <a:pPr indent="-342900" lvl="0" marL="342900" rtl="0" algn="l">
              <a:lnSpc>
                <a:spcPct val="100000"/>
              </a:lnSpc>
              <a:spcBef>
                <a:spcPts val="518"/>
              </a:spcBef>
              <a:spcAft>
                <a:spcPts val="0"/>
              </a:spcAft>
              <a:buClr>
                <a:schemeClr val="dk1"/>
              </a:buClr>
              <a:buSzPts val="2800"/>
              <a:buChar char="•"/>
            </a:pPr>
            <a:r>
              <a:rPr lang="en-GB" sz="2800"/>
              <a:t>Check in with Miss Bastos then take your luggage to </a:t>
            </a:r>
            <a:r>
              <a:rPr b="1" lang="en-GB" sz="2800">
                <a:solidFill>
                  <a:srgbClr val="FF0000"/>
                </a:solidFill>
              </a:rPr>
              <a:t>Dance studio </a:t>
            </a:r>
            <a:endParaRPr/>
          </a:p>
          <a:p>
            <a:pPr indent="-342900" lvl="0" marL="342900" rtl="0" algn="l">
              <a:lnSpc>
                <a:spcPct val="100000"/>
              </a:lnSpc>
              <a:spcBef>
                <a:spcPts val="518"/>
              </a:spcBef>
              <a:spcAft>
                <a:spcPts val="0"/>
              </a:spcAft>
              <a:buClr>
                <a:schemeClr val="dk1"/>
              </a:buClr>
              <a:buSzPts val="2800"/>
              <a:buChar char="•"/>
            </a:pPr>
            <a:r>
              <a:rPr lang="en-GB" sz="2800"/>
              <a:t>Give Mrs Hobbs any authorised medication. Make sure it is labelled.</a:t>
            </a:r>
            <a:endParaRPr/>
          </a:p>
          <a:p>
            <a:pPr indent="-342900" lvl="0" marL="342900" rtl="0" algn="l">
              <a:lnSpc>
                <a:spcPct val="100000"/>
              </a:lnSpc>
              <a:spcBef>
                <a:spcPts val="518"/>
              </a:spcBef>
              <a:spcAft>
                <a:spcPts val="0"/>
              </a:spcAft>
              <a:buClr>
                <a:schemeClr val="dk1"/>
              </a:buClr>
              <a:buSzPts val="2800"/>
              <a:buChar char="•"/>
            </a:pPr>
            <a:r>
              <a:rPr lang="en-GB" sz="2800"/>
              <a:t>You will place your luggage in the area marked with your Year group. Make sure you can carry it!!!</a:t>
            </a:r>
            <a:endParaRPr/>
          </a:p>
          <a:p>
            <a:pPr indent="-342900" lvl="0" marL="342900" rtl="0" algn="l">
              <a:lnSpc>
                <a:spcPct val="100000"/>
              </a:lnSpc>
              <a:spcBef>
                <a:spcPts val="518"/>
              </a:spcBef>
              <a:spcAft>
                <a:spcPts val="0"/>
              </a:spcAft>
              <a:buClr>
                <a:schemeClr val="dk1"/>
              </a:buClr>
              <a:buSzPts val="2800"/>
              <a:buChar char="•"/>
            </a:pPr>
            <a:r>
              <a:rPr lang="en-GB" sz="2800"/>
              <a:t>If you cannot come to the Sports centre entrance then you will need to come from the main School entrance through the green gates by the Humanities block/minibuses to the sports centre. </a:t>
            </a:r>
            <a:endParaRPr/>
          </a:p>
          <a:p>
            <a:pPr indent="0" lvl="0" marL="0" rtl="0" algn="l">
              <a:lnSpc>
                <a:spcPct val="100000"/>
              </a:lnSpc>
              <a:spcBef>
                <a:spcPts val="518"/>
              </a:spcBef>
              <a:spcAft>
                <a:spcPts val="0"/>
              </a:spcAft>
              <a:buClr>
                <a:schemeClr val="dk1"/>
              </a:buClr>
              <a:buSzPts val="2800"/>
              <a:buNone/>
            </a:pPr>
            <a:r>
              <a:t/>
            </a:r>
            <a:endParaRPr sz="28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7"/>
          <p:cNvSpPr txBox="1"/>
          <p:nvPr>
            <p:ph type="title"/>
          </p:nvPr>
        </p:nvSpPr>
        <p:spPr>
          <a:xfrm>
            <a:off x="0" y="11266"/>
            <a:ext cx="9144000" cy="104147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lang="en-GB"/>
              <a:t>Travel Arrangements – Going to the Oakes</a:t>
            </a:r>
            <a:endParaRPr/>
          </a:p>
        </p:txBody>
      </p:sp>
      <p:sp>
        <p:nvSpPr>
          <p:cNvPr id="133" name="Google Shape;133;p7"/>
          <p:cNvSpPr txBox="1"/>
          <p:nvPr>
            <p:ph idx="1" type="body"/>
          </p:nvPr>
        </p:nvSpPr>
        <p:spPr>
          <a:xfrm>
            <a:off x="0" y="972638"/>
            <a:ext cx="9036496" cy="5904656"/>
          </a:xfrm>
          <a:prstGeom prst="rect">
            <a:avLst/>
          </a:prstGeom>
          <a:noFill/>
          <a:ln>
            <a:noFill/>
          </a:ln>
        </p:spPr>
        <p:txBody>
          <a:bodyPr anchorCtr="0" anchor="t" bIns="45700" lIns="91425" spcFirstLastPara="1" rIns="91425" wrap="square" tIns="45700">
            <a:normAutofit fontScale="85000" lnSpcReduction="20000"/>
          </a:bodyPr>
          <a:lstStyle/>
          <a:p>
            <a:pPr indent="-329565" lvl="0" marL="342900" rtl="0" algn="l">
              <a:lnSpc>
                <a:spcPct val="100000"/>
              </a:lnSpc>
              <a:spcBef>
                <a:spcPts val="0"/>
              </a:spcBef>
              <a:spcAft>
                <a:spcPts val="0"/>
              </a:spcAft>
              <a:buClr>
                <a:schemeClr val="dk1"/>
              </a:buClr>
              <a:buSzPct val="100000"/>
              <a:buChar char="•"/>
            </a:pPr>
            <a:r>
              <a:rPr lang="en-GB" sz="2800"/>
              <a:t>12:20 (After P3) Go to the toilet.</a:t>
            </a:r>
            <a:endParaRPr/>
          </a:p>
          <a:p>
            <a:pPr indent="-329565" lvl="0" marL="342900" rtl="0" algn="l">
              <a:lnSpc>
                <a:spcPct val="100000"/>
              </a:lnSpc>
              <a:spcBef>
                <a:spcPts val="518"/>
              </a:spcBef>
              <a:spcAft>
                <a:spcPts val="0"/>
              </a:spcAft>
              <a:buClr>
                <a:schemeClr val="dk1"/>
              </a:buClr>
              <a:buSzPct val="100000"/>
              <a:buChar char="•"/>
            </a:pPr>
            <a:r>
              <a:rPr lang="en-GB" sz="2800"/>
              <a:t>Take your school bag to Mr Smith in the Fitness suite. It will be safely locked away for you over the weekend. </a:t>
            </a:r>
            <a:endParaRPr/>
          </a:p>
          <a:p>
            <a:pPr indent="-329565" lvl="0" marL="342900" rtl="0" algn="l">
              <a:lnSpc>
                <a:spcPct val="100000"/>
              </a:lnSpc>
              <a:spcBef>
                <a:spcPts val="518"/>
              </a:spcBef>
              <a:spcAft>
                <a:spcPts val="0"/>
              </a:spcAft>
              <a:buClr>
                <a:schemeClr val="dk1"/>
              </a:buClr>
              <a:buSzPct val="100000"/>
              <a:buChar char="•"/>
            </a:pPr>
            <a:r>
              <a:rPr lang="en-GB" sz="2800"/>
              <a:t>Retrieve your own luggage from the Dance studio.</a:t>
            </a:r>
            <a:endParaRPr/>
          </a:p>
          <a:p>
            <a:pPr indent="-329565" lvl="0" marL="342900" rtl="0" algn="l">
              <a:lnSpc>
                <a:spcPct val="100000"/>
              </a:lnSpc>
              <a:spcBef>
                <a:spcPts val="518"/>
              </a:spcBef>
              <a:spcAft>
                <a:spcPts val="0"/>
              </a:spcAft>
              <a:buClr>
                <a:schemeClr val="dk1"/>
              </a:buClr>
              <a:buSzPct val="100000"/>
              <a:buChar char="•"/>
            </a:pPr>
            <a:r>
              <a:rPr lang="en-GB" sz="2800"/>
              <a:t>Register with Miss Bastos in the Reception area of the Sports centre, then hand over your luggage to the coach driver. </a:t>
            </a:r>
            <a:endParaRPr b="1" sz="2800"/>
          </a:p>
          <a:p>
            <a:pPr indent="-329565" lvl="0" marL="342900" rtl="0" algn="l">
              <a:lnSpc>
                <a:spcPct val="100000"/>
              </a:lnSpc>
              <a:spcBef>
                <a:spcPts val="518"/>
              </a:spcBef>
              <a:spcAft>
                <a:spcPts val="0"/>
              </a:spcAft>
              <a:buClr>
                <a:schemeClr val="dk1"/>
              </a:buClr>
              <a:buSzPct val="100000"/>
              <a:buChar char="•"/>
            </a:pPr>
            <a:r>
              <a:rPr lang="en-GB" sz="2800"/>
              <a:t>Get onto the coach with a small piece of hand luggage, containing any spending money for the journey. Make sure you have already taken your travel sickness tablets at break and have your inhalers with you.</a:t>
            </a:r>
            <a:endParaRPr/>
          </a:p>
          <a:p>
            <a:pPr indent="-329565" lvl="0" marL="342900" rtl="0" algn="l">
              <a:lnSpc>
                <a:spcPct val="100000"/>
              </a:lnSpc>
              <a:spcBef>
                <a:spcPts val="518"/>
              </a:spcBef>
              <a:spcAft>
                <a:spcPts val="0"/>
              </a:spcAft>
              <a:buClr>
                <a:schemeClr val="dk1"/>
              </a:buClr>
              <a:buSzPct val="100000"/>
              <a:buChar char="•"/>
            </a:pPr>
            <a:r>
              <a:rPr lang="en-GB" sz="2800"/>
              <a:t>Approximately 12:30 Leave Harris</a:t>
            </a:r>
            <a:endParaRPr/>
          </a:p>
          <a:p>
            <a:pPr indent="-329565" lvl="0" marL="342900" rtl="0" algn="l">
              <a:lnSpc>
                <a:spcPct val="100000"/>
              </a:lnSpc>
              <a:spcBef>
                <a:spcPts val="518"/>
              </a:spcBef>
              <a:spcAft>
                <a:spcPts val="0"/>
              </a:spcAft>
              <a:buClr>
                <a:schemeClr val="dk1"/>
              </a:buClr>
              <a:buSzPct val="100000"/>
              <a:buChar char="•"/>
            </a:pPr>
            <a:r>
              <a:rPr lang="en-GB" sz="2800"/>
              <a:t>14:20 Stop for food at the Motorway service station just before Sheffield  (Woodall Services Northbound S26 7XR)</a:t>
            </a:r>
            <a:endParaRPr sz="2800"/>
          </a:p>
          <a:p>
            <a:pPr indent="-329565" lvl="0" marL="342900" rtl="0" algn="l">
              <a:lnSpc>
                <a:spcPct val="100000"/>
              </a:lnSpc>
              <a:spcBef>
                <a:spcPts val="518"/>
              </a:spcBef>
              <a:spcAft>
                <a:spcPts val="0"/>
              </a:spcAft>
              <a:buClr>
                <a:schemeClr val="dk1"/>
              </a:buClr>
              <a:buSzPct val="100000"/>
              <a:buChar char="•"/>
            </a:pPr>
            <a:r>
              <a:rPr lang="en-GB" sz="2800"/>
              <a:t>15:00 Meet back at the coach</a:t>
            </a:r>
            <a:endParaRPr/>
          </a:p>
          <a:p>
            <a:pPr indent="-329565" lvl="0" marL="342900" rtl="0" algn="l">
              <a:lnSpc>
                <a:spcPct val="100000"/>
              </a:lnSpc>
              <a:spcBef>
                <a:spcPts val="518"/>
              </a:spcBef>
              <a:spcAft>
                <a:spcPts val="0"/>
              </a:spcAft>
              <a:buClr>
                <a:schemeClr val="dk1"/>
              </a:buClr>
              <a:buSzPct val="100000"/>
              <a:buChar char="•"/>
            </a:pPr>
            <a:r>
              <a:rPr lang="en-GB" sz="2800"/>
              <a:t>15:15 Arrive at the Oakes</a:t>
            </a:r>
            <a:endParaRPr/>
          </a:p>
          <a:p>
            <a:pPr indent="0" lvl="0" marL="0" rtl="0" algn="l">
              <a:lnSpc>
                <a:spcPct val="100000"/>
              </a:lnSpc>
              <a:spcBef>
                <a:spcPts val="518"/>
              </a:spcBef>
              <a:spcAft>
                <a:spcPts val="0"/>
              </a:spcAft>
              <a:buClr>
                <a:schemeClr val="dk1"/>
              </a:buClr>
              <a:buSzPct val="100000"/>
              <a:buNone/>
            </a:pPr>
            <a:r>
              <a:t/>
            </a:r>
            <a:endParaRPr sz="2800"/>
          </a:p>
          <a:p>
            <a:pPr indent="-178435" lvl="0" marL="342900" rtl="0" algn="l">
              <a:lnSpc>
                <a:spcPct val="100000"/>
              </a:lnSpc>
              <a:spcBef>
                <a:spcPts val="518"/>
              </a:spcBef>
              <a:spcAft>
                <a:spcPts val="0"/>
              </a:spcAft>
              <a:buClr>
                <a:schemeClr val="dk1"/>
              </a:buClr>
              <a:buSzPct val="100000"/>
              <a:buNone/>
            </a:pPr>
            <a:r>
              <a:t/>
            </a:r>
            <a:endParaRPr sz="28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pic>
        <p:nvPicPr>
          <p:cNvPr id="138" name="Google Shape;138;p8"/>
          <p:cNvPicPr preferRelativeResize="0"/>
          <p:nvPr/>
        </p:nvPicPr>
        <p:blipFill rotWithShape="1">
          <a:blip r:embed="rId3">
            <a:alphaModFix/>
          </a:blip>
          <a:srcRect b="0" l="0" r="0" t="0"/>
          <a:stretch/>
        </p:blipFill>
        <p:spPr>
          <a:xfrm>
            <a:off x="5638820" y="332656"/>
            <a:ext cx="3505179" cy="1971663"/>
          </a:xfrm>
          <a:prstGeom prst="rect">
            <a:avLst/>
          </a:prstGeom>
          <a:noFill/>
          <a:ln>
            <a:noFill/>
          </a:ln>
        </p:spPr>
      </p:pic>
      <p:sp>
        <p:nvSpPr>
          <p:cNvPr id="139" name="Google Shape;139;p8"/>
          <p:cNvSpPr txBox="1"/>
          <p:nvPr>
            <p:ph type="title"/>
          </p:nvPr>
        </p:nvSpPr>
        <p:spPr>
          <a:xfrm>
            <a:off x="467544" y="0"/>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lang="en-GB"/>
              <a:t>Medication</a:t>
            </a:r>
            <a:endParaRPr/>
          </a:p>
        </p:txBody>
      </p:sp>
      <p:sp>
        <p:nvSpPr>
          <p:cNvPr id="140" name="Google Shape;140;p8"/>
          <p:cNvSpPr txBox="1"/>
          <p:nvPr>
            <p:ph idx="1" type="body"/>
          </p:nvPr>
        </p:nvSpPr>
        <p:spPr>
          <a:xfrm>
            <a:off x="51727" y="2632522"/>
            <a:ext cx="9004034" cy="4221088"/>
          </a:xfrm>
          <a:prstGeom prst="rect">
            <a:avLst/>
          </a:prstGeom>
          <a:noFill/>
          <a:ln>
            <a:noFill/>
          </a:ln>
        </p:spPr>
        <p:txBody>
          <a:bodyPr anchorCtr="0" anchor="t" bIns="45700" lIns="91425" spcFirstLastPara="1" rIns="91425" wrap="square" tIns="45700">
            <a:normAutofit fontScale="70000" lnSpcReduction="10000"/>
          </a:bodyPr>
          <a:lstStyle/>
          <a:p>
            <a:pPr indent="-327660" lvl="0" marL="342900" rtl="0" algn="l">
              <a:lnSpc>
                <a:spcPct val="100000"/>
              </a:lnSpc>
              <a:spcBef>
                <a:spcPts val="0"/>
              </a:spcBef>
              <a:spcAft>
                <a:spcPts val="0"/>
              </a:spcAft>
              <a:buClr>
                <a:schemeClr val="dk1"/>
              </a:buClr>
              <a:buSzPct val="100000"/>
              <a:buChar char="•"/>
            </a:pPr>
            <a:r>
              <a:rPr lang="en-GB"/>
              <a:t>If you have prescribed drugs that you would like us to look after  for you, then you will need to fill in a medication form (available on the website or we can email it to you.) These will then be handed over to Mrs Hobbs when you arrive at school on the day of the trip. It must be clearly labelled with your child’s name and in a sealed bag</a:t>
            </a:r>
            <a:endParaRPr/>
          </a:p>
          <a:p>
            <a:pPr indent="-185420" lvl="0" marL="342900" rtl="0" algn="l">
              <a:lnSpc>
                <a:spcPct val="100000"/>
              </a:lnSpc>
              <a:spcBef>
                <a:spcPts val="496"/>
              </a:spcBef>
              <a:spcAft>
                <a:spcPts val="0"/>
              </a:spcAft>
              <a:buClr>
                <a:schemeClr val="dk1"/>
              </a:buClr>
              <a:buSzPct val="100000"/>
              <a:buNone/>
            </a:pPr>
            <a:r>
              <a:t/>
            </a:r>
            <a:endParaRPr/>
          </a:p>
          <a:p>
            <a:pPr indent="-327660" lvl="0" marL="342900" rtl="0" algn="l">
              <a:lnSpc>
                <a:spcPct val="100000"/>
              </a:lnSpc>
              <a:spcBef>
                <a:spcPts val="496"/>
              </a:spcBef>
              <a:spcAft>
                <a:spcPts val="0"/>
              </a:spcAft>
              <a:buClr>
                <a:schemeClr val="dk1"/>
              </a:buClr>
              <a:buSzPct val="100000"/>
              <a:buChar char="•"/>
            </a:pPr>
            <a:r>
              <a:rPr b="1" lang="en-GB"/>
              <a:t>Travel sickness tablets must be taken in advance.</a:t>
            </a:r>
            <a:endParaRPr/>
          </a:p>
          <a:p>
            <a:pPr indent="-185420" lvl="0" marL="342900" rtl="0" algn="l">
              <a:lnSpc>
                <a:spcPct val="100000"/>
              </a:lnSpc>
              <a:spcBef>
                <a:spcPts val="496"/>
              </a:spcBef>
              <a:spcAft>
                <a:spcPts val="0"/>
              </a:spcAft>
              <a:buClr>
                <a:schemeClr val="dk1"/>
              </a:buClr>
              <a:buSzPct val="100000"/>
              <a:buNone/>
            </a:pPr>
            <a:r>
              <a:t/>
            </a:r>
            <a:endParaRPr/>
          </a:p>
          <a:p>
            <a:pPr indent="-327660" lvl="0" marL="342900" rtl="0" algn="l">
              <a:lnSpc>
                <a:spcPct val="100000"/>
              </a:lnSpc>
              <a:spcBef>
                <a:spcPts val="496"/>
              </a:spcBef>
              <a:spcAft>
                <a:spcPts val="0"/>
              </a:spcAft>
              <a:buClr>
                <a:schemeClr val="dk1"/>
              </a:buClr>
              <a:buSzPct val="100000"/>
              <a:buChar char="•"/>
            </a:pPr>
            <a:r>
              <a:rPr lang="en-GB"/>
              <a:t>If there is any special information that we need to know about how to care for your child effectively, please make sure it is on the Google Form.  If you have already completed this and want to add information please email Miss Bastos at luana.bastos@harris.covmat.org</a:t>
            </a:r>
            <a:endParaRPr/>
          </a:p>
        </p:txBody>
      </p:sp>
      <p:sp>
        <p:nvSpPr>
          <p:cNvPr id="141" name="Google Shape;141;p8"/>
          <p:cNvSpPr/>
          <p:nvPr/>
        </p:nvSpPr>
        <p:spPr>
          <a:xfrm>
            <a:off x="51727" y="826250"/>
            <a:ext cx="6444208" cy="156966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2400"/>
              <a:buFont typeface="Arial"/>
              <a:buChar char="•"/>
            </a:pPr>
            <a:r>
              <a:rPr b="0" i="0" lang="en-GB" sz="2400" u="none" cap="none" strike="noStrike">
                <a:solidFill>
                  <a:srgbClr val="000000"/>
                </a:solidFill>
                <a:latin typeface="Calibri"/>
                <a:ea typeface="Calibri"/>
                <a:cs typeface="Calibri"/>
                <a:sym typeface="Calibri"/>
              </a:rPr>
              <a:t>As per school policy non-prescribed medications and inhalers will be the responsibility of the pupil. They must</a:t>
            </a:r>
            <a:br>
              <a:rPr b="0" i="0" lang="en-GB" sz="2400" u="none" cap="none" strike="noStrike">
                <a:solidFill>
                  <a:srgbClr val="000000"/>
                </a:solidFill>
                <a:latin typeface="Calibri"/>
                <a:ea typeface="Calibri"/>
                <a:cs typeface="Calibri"/>
                <a:sym typeface="Calibri"/>
              </a:rPr>
            </a:br>
            <a:r>
              <a:rPr b="0" i="0" lang="en-GB" sz="2400" u="none" cap="none" strike="noStrike">
                <a:solidFill>
                  <a:srgbClr val="000000"/>
                </a:solidFill>
                <a:latin typeface="Calibri"/>
                <a:ea typeface="Calibri"/>
                <a:cs typeface="Calibri"/>
                <a:sym typeface="Calibri"/>
              </a:rPr>
              <a:t>be in the student’s hand luggage.</a:t>
            </a:r>
            <a:endParaRPr b="0" i="0" sz="2400" u="none" cap="none" strike="noStrike">
              <a:solidFill>
                <a:srgbClr val="000000"/>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pic>
        <p:nvPicPr>
          <p:cNvPr id="146" name="Google Shape;146;p9"/>
          <p:cNvPicPr preferRelativeResize="0"/>
          <p:nvPr/>
        </p:nvPicPr>
        <p:blipFill rotWithShape="1">
          <a:blip r:embed="rId3">
            <a:alphaModFix/>
          </a:blip>
          <a:srcRect b="0" l="0" r="0" t="0"/>
          <a:stretch/>
        </p:blipFill>
        <p:spPr>
          <a:xfrm>
            <a:off x="251520" y="188640"/>
            <a:ext cx="4829222" cy="6457869"/>
          </a:xfrm>
          <a:prstGeom prst="rect">
            <a:avLst/>
          </a:prstGeom>
          <a:noFill/>
          <a:ln>
            <a:noFill/>
          </a:ln>
        </p:spPr>
      </p:pic>
      <p:pic>
        <p:nvPicPr>
          <p:cNvPr id="147" name="Google Shape;147;p9"/>
          <p:cNvPicPr preferRelativeResize="0"/>
          <p:nvPr/>
        </p:nvPicPr>
        <p:blipFill rotWithShape="1">
          <a:blip r:embed="rId4">
            <a:alphaModFix/>
          </a:blip>
          <a:srcRect b="0" l="0" r="0" t="0"/>
          <a:stretch/>
        </p:blipFill>
        <p:spPr>
          <a:xfrm>
            <a:off x="4955553" y="1508322"/>
            <a:ext cx="3947607" cy="321682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0"/>
          <p:cNvSpPr txBox="1"/>
          <p:nvPr>
            <p:ph type="title"/>
          </p:nvPr>
        </p:nvSpPr>
        <p:spPr>
          <a:xfrm>
            <a:off x="457200" y="188640"/>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lang="en-GB"/>
              <a:t>Supervision</a:t>
            </a:r>
            <a:endParaRPr/>
          </a:p>
        </p:txBody>
      </p:sp>
      <p:sp>
        <p:nvSpPr>
          <p:cNvPr id="153" name="Google Shape;153;p10"/>
          <p:cNvSpPr txBox="1"/>
          <p:nvPr>
            <p:ph idx="1" type="body"/>
          </p:nvPr>
        </p:nvSpPr>
        <p:spPr>
          <a:xfrm>
            <a:off x="251520" y="1124744"/>
            <a:ext cx="8640960" cy="5001419"/>
          </a:xfrm>
          <a:prstGeom prst="rect">
            <a:avLst/>
          </a:prstGeom>
          <a:noFill/>
          <a:ln>
            <a:noFill/>
          </a:ln>
        </p:spPr>
        <p:txBody>
          <a:bodyPr anchorCtr="0" anchor="t" bIns="45700" lIns="91425" spcFirstLastPara="1" rIns="91425" wrap="square" tIns="45700">
            <a:normAutofit/>
          </a:bodyPr>
          <a:lstStyle/>
          <a:p>
            <a:pPr indent="-342900" lvl="0" marL="342900" rtl="0" algn="l">
              <a:lnSpc>
                <a:spcPct val="100000"/>
              </a:lnSpc>
              <a:spcBef>
                <a:spcPts val="0"/>
              </a:spcBef>
              <a:spcAft>
                <a:spcPts val="0"/>
              </a:spcAft>
              <a:buClr>
                <a:schemeClr val="dk1"/>
              </a:buClr>
              <a:buSzPts val="3200"/>
              <a:buChar char="•"/>
            </a:pPr>
            <a:r>
              <a:rPr lang="en-GB"/>
              <a:t>Overall responsibility will be taken by Harris staff and anyone not behaving according to our behaviour policy will have to be collected and returned home ☹</a:t>
            </a:r>
            <a:endParaRPr/>
          </a:p>
          <a:p>
            <a:pPr indent="-139700" lvl="0" marL="342900" rtl="0" algn="l">
              <a:lnSpc>
                <a:spcPct val="100000"/>
              </a:lnSpc>
              <a:spcBef>
                <a:spcPts val="640"/>
              </a:spcBef>
              <a:spcAft>
                <a:spcPts val="0"/>
              </a:spcAft>
              <a:buClr>
                <a:schemeClr val="dk1"/>
              </a:buClr>
              <a:buSzPts val="3200"/>
              <a:buNone/>
            </a:pPr>
            <a:r>
              <a:t/>
            </a:r>
            <a:endParaRPr/>
          </a:p>
          <a:p>
            <a:pPr indent="-342900" lvl="0" marL="342900" rtl="0" algn="l">
              <a:lnSpc>
                <a:spcPct val="100000"/>
              </a:lnSpc>
              <a:spcBef>
                <a:spcPts val="640"/>
              </a:spcBef>
              <a:spcAft>
                <a:spcPts val="0"/>
              </a:spcAft>
              <a:buClr>
                <a:schemeClr val="dk1"/>
              </a:buClr>
              <a:buSzPts val="3200"/>
              <a:buChar char="•"/>
            </a:pPr>
            <a:r>
              <a:rPr lang="en-GB"/>
              <a:t>During all practical activities they will be supervised by fully qualified members of staff from the Oakes who have all been DBS checked and trained to British Safety Standards.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1"/>
          <p:cNvSpPr txBox="1"/>
          <p:nvPr>
            <p:ph type="title"/>
          </p:nvPr>
        </p:nvSpPr>
        <p:spPr>
          <a:xfrm>
            <a:off x="457200" y="274638"/>
            <a:ext cx="8229600" cy="77809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lang="en-GB"/>
              <a:t>Sleeping Arrangements</a:t>
            </a:r>
            <a:endParaRPr/>
          </a:p>
        </p:txBody>
      </p:sp>
      <p:sp>
        <p:nvSpPr>
          <p:cNvPr id="159" name="Google Shape;159;p11"/>
          <p:cNvSpPr txBox="1"/>
          <p:nvPr>
            <p:ph idx="1" type="body"/>
          </p:nvPr>
        </p:nvSpPr>
        <p:spPr>
          <a:xfrm>
            <a:off x="200147" y="1052736"/>
            <a:ext cx="3995936" cy="5616624"/>
          </a:xfrm>
          <a:prstGeom prst="rect">
            <a:avLst/>
          </a:prstGeom>
          <a:noFill/>
          <a:ln>
            <a:noFill/>
          </a:ln>
        </p:spPr>
        <p:txBody>
          <a:bodyPr anchorCtr="0" anchor="t" bIns="45700" lIns="91425" spcFirstLastPara="1" rIns="91425" wrap="square" tIns="45700">
            <a:normAutofit lnSpcReduction="20000"/>
          </a:bodyPr>
          <a:lstStyle/>
          <a:p>
            <a:pPr indent="-342900" lvl="0" marL="342900" rtl="0" algn="l">
              <a:lnSpc>
                <a:spcPct val="100000"/>
              </a:lnSpc>
              <a:spcBef>
                <a:spcPts val="0"/>
              </a:spcBef>
              <a:spcAft>
                <a:spcPts val="0"/>
              </a:spcAft>
              <a:buClr>
                <a:schemeClr val="dk1"/>
              </a:buClr>
              <a:buSzPts val="3200"/>
              <a:buChar char="•"/>
            </a:pPr>
            <a:r>
              <a:rPr lang="en-GB"/>
              <a:t>We have a total of 4 Dorms. </a:t>
            </a:r>
            <a:endParaRPr/>
          </a:p>
          <a:p>
            <a:pPr indent="-299085" lvl="1" marL="742950" rtl="0" algn="l">
              <a:lnSpc>
                <a:spcPct val="100000"/>
              </a:lnSpc>
              <a:spcBef>
                <a:spcPts val="518"/>
              </a:spcBef>
              <a:spcAft>
                <a:spcPts val="0"/>
              </a:spcAft>
              <a:buClr>
                <a:srgbClr val="FF0000"/>
              </a:buClr>
              <a:buSzPts val="2800"/>
              <a:buChar char="–"/>
            </a:pPr>
            <a:r>
              <a:rPr b="1" lang="en-GB">
                <a:solidFill>
                  <a:srgbClr val="FF0000"/>
                </a:solidFill>
              </a:rPr>
              <a:t>Carmichael &amp; Taylor (These two are the girls dorms) </a:t>
            </a:r>
            <a:r>
              <a:rPr lang="en-GB"/>
              <a:t> </a:t>
            </a:r>
            <a:endParaRPr/>
          </a:p>
          <a:p>
            <a:pPr indent="0" lvl="0" marL="742950" rtl="0" algn="l">
              <a:lnSpc>
                <a:spcPct val="100000"/>
              </a:lnSpc>
              <a:spcBef>
                <a:spcPts val="518"/>
              </a:spcBef>
              <a:spcAft>
                <a:spcPts val="0"/>
              </a:spcAft>
              <a:buSzPts val="1800"/>
              <a:buNone/>
            </a:pPr>
            <a:r>
              <a:t/>
            </a:r>
            <a:endParaRPr/>
          </a:p>
          <a:p>
            <a:pPr indent="-299085" lvl="1" marL="742950" rtl="0" algn="l">
              <a:lnSpc>
                <a:spcPct val="100000"/>
              </a:lnSpc>
              <a:spcBef>
                <a:spcPts val="518"/>
              </a:spcBef>
              <a:spcAft>
                <a:spcPts val="0"/>
              </a:spcAft>
              <a:buClr>
                <a:schemeClr val="accent1"/>
              </a:buClr>
              <a:buSzPts val="2800"/>
              <a:buChar char="–"/>
            </a:pPr>
            <a:r>
              <a:rPr b="1" lang="en-GB">
                <a:solidFill>
                  <a:schemeClr val="accent1"/>
                </a:solidFill>
              </a:rPr>
              <a:t>Slessor &amp; Livingstone (Boys dorms) . </a:t>
            </a:r>
            <a:br>
              <a:rPr lang="en-GB"/>
            </a:br>
            <a:endParaRPr/>
          </a:p>
          <a:p>
            <a:pPr indent="-342900" lvl="0" marL="342900" rtl="0" algn="l">
              <a:lnSpc>
                <a:spcPct val="100000"/>
              </a:lnSpc>
              <a:spcBef>
                <a:spcPts val="592"/>
              </a:spcBef>
              <a:spcAft>
                <a:spcPts val="0"/>
              </a:spcAft>
              <a:buClr>
                <a:schemeClr val="dk1"/>
              </a:buClr>
              <a:buSzPts val="3200"/>
              <a:buChar char="•"/>
            </a:pPr>
            <a:r>
              <a:rPr lang="en-GB"/>
              <a:t>Bring a sleeping bag, non-fitted sheet and a pillowcase with you!</a:t>
            </a:r>
            <a:endParaRPr/>
          </a:p>
        </p:txBody>
      </p:sp>
      <p:pic>
        <p:nvPicPr>
          <p:cNvPr id="160" name="Google Shape;160;p11"/>
          <p:cNvPicPr preferRelativeResize="0"/>
          <p:nvPr/>
        </p:nvPicPr>
        <p:blipFill rotWithShape="1">
          <a:blip r:embed="rId3">
            <a:alphaModFix/>
          </a:blip>
          <a:srcRect b="0" l="0" r="0" t="0"/>
          <a:stretch/>
        </p:blipFill>
        <p:spPr>
          <a:xfrm>
            <a:off x="4197393" y="1772816"/>
            <a:ext cx="4565478" cy="343170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9"/>
                                        </p:tgtEl>
                                        <p:attrNameLst>
                                          <p:attrName>style.visibility</p:attrName>
                                        </p:attrNameLst>
                                      </p:cBhvr>
                                      <p:to>
                                        <p:strVal val="visible"/>
                                      </p:to>
                                    </p:set>
                                    <p:anim calcmode="lin" valueType="num">
                                      <p:cBhvr additive="base">
                                        <p:cTn dur="500"/>
                                        <p:tgtEl>
                                          <p:spTgt spid="159"/>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g2b4ae1c6429_0_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rPr lang="en-GB"/>
              <a:t>Sleeping Arrangements</a:t>
            </a:r>
            <a:endParaRPr/>
          </a:p>
        </p:txBody>
      </p:sp>
      <p:sp>
        <p:nvSpPr>
          <p:cNvPr id="167" name="Google Shape;167;g2b4ae1c6429_0_0"/>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360"/>
              </a:spcBef>
              <a:spcAft>
                <a:spcPts val="0"/>
              </a:spcAft>
              <a:buSzPts val="1800"/>
              <a:buNone/>
            </a:pPr>
            <a:r>
              <a:rPr lang="en-GB"/>
              <a:t>Carmichael		Year 7 and 8 Girls</a:t>
            </a:r>
            <a:endParaRPr/>
          </a:p>
          <a:p>
            <a:pPr indent="0" lvl="0" marL="0" rtl="0" algn="l">
              <a:lnSpc>
                <a:spcPct val="100000"/>
              </a:lnSpc>
              <a:spcBef>
                <a:spcPts val="360"/>
              </a:spcBef>
              <a:spcAft>
                <a:spcPts val="0"/>
              </a:spcAft>
              <a:buSzPts val="1800"/>
              <a:buNone/>
            </a:pPr>
            <a:r>
              <a:rPr lang="en-GB"/>
              <a:t>Taylor 1				Year 9 Girls</a:t>
            </a:r>
            <a:endParaRPr/>
          </a:p>
          <a:p>
            <a:pPr indent="0" lvl="0" marL="0" rtl="0" algn="l">
              <a:lnSpc>
                <a:spcPct val="100000"/>
              </a:lnSpc>
              <a:spcBef>
                <a:spcPts val="360"/>
              </a:spcBef>
              <a:spcAft>
                <a:spcPts val="0"/>
              </a:spcAft>
              <a:buSzPts val="1800"/>
              <a:buNone/>
            </a:pPr>
            <a:r>
              <a:rPr lang="en-GB"/>
              <a:t>Taylor 2				Year 10 and 11 Girls</a:t>
            </a:r>
            <a:endParaRPr/>
          </a:p>
          <a:p>
            <a:pPr indent="0" lvl="0" marL="0" rtl="0" algn="l">
              <a:lnSpc>
                <a:spcPct val="100000"/>
              </a:lnSpc>
              <a:spcBef>
                <a:spcPts val="360"/>
              </a:spcBef>
              <a:spcAft>
                <a:spcPts val="0"/>
              </a:spcAft>
              <a:buSzPts val="1800"/>
              <a:buNone/>
            </a:pPr>
            <a:r>
              <a:t/>
            </a:r>
            <a:endParaRPr/>
          </a:p>
          <a:p>
            <a:pPr indent="0" lvl="0" marL="0" rtl="0" algn="l">
              <a:lnSpc>
                <a:spcPct val="100000"/>
              </a:lnSpc>
              <a:spcBef>
                <a:spcPts val="360"/>
              </a:spcBef>
              <a:spcAft>
                <a:spcPts val="0"/>
              </a:spcAft>
              <a:buSzPts val="1800"/>
              <a:buNone/>
            </a:pPr>
            <a:r>
              <a:rPr lang="en-GB"/>
              <a:t>Slessor				Year 7 and 8 Boys</a:t>
            </a:r>
            <a:endParaRPr/>
          </a:p>
          <a:p>
            <a:pPr indent="0" lvl="0" marL="0" rtl="0" algn="l">
              <a:lnSpc>
                <a:spcPct val="100000"/>
              </a:lnSpc>
              <a:spcBef>
                <a:spcPts val="360"/>
              </a:spcBef>
              <a:spcAft>
                <a:spcPts val="0"/>
              </a:spcAft>
              <a:buSzPts val="1800"/>
              <a:buNone/>
            </a:pPr>
            <a:r>
              <a:rPr lang="en-GB"/>
              <a:t>Livingstone 1		Year 9 Boys</a:t>
            </a:r>
            <a:endParaRPr/>
          </a:p>
          <a:p>
            <a:pPr indent="0" lvl="0" marL="0" rtl="0" algn="l">
              <a:lnSpc>
                <a:spcPct val="100000"/>
              </a:lnSpc>
              <a:spcBef>
                <a:spcPts val="360"/>
              </a:spcBef>
              <a:spcAft>
                <a:spcPts val="0"/>
              </a:spcAft>
              <a:buSzPts val="1800"/>
              <a:buNone/>
            </a:pPr>
            <a:r>
              <a:rPr lang="en-GB"/>
              <a:t>Livingstone 2 		Year 10 and 11 Boys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2"/>
          <p:cNvSpPr txBox="1"/>
          <p:nvPr>
            <p:ph type="title"/>
          </p:nvPr>
        </p:nvSpPr>
        <p:spPr>
          <a:xfrm>
            <a:off x="539552" y="0"/>
            <a:ext cx="8229600" cy="69269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lang="en-GB"/>
              <a:t>What will we be doing?</a:t>
            </a:r>
            <a:endParaRPr/>
          </a:p>
        </p:txBody>
      </p:sp>
      <p:pic>
        <p:nvPicPr>
          <p:cNvPr id="173" name="Google Shape;173;p12"/>
          <p:cNvPicPr preferRelativeResize="0"/>
          <p:nvPr/>
        </p:nvPicPr>
        <p:blipFill rotWithShape="1">
          <a:blip r:embed="rId3">
            <a:alphaModFix/>
          </a:blip>
          <a:srcRect b="0" l="0" r="0" t="0"/>
          <a:stretch/>
        </p:blipFill>
        <p:spPr>
          <a:xfrm>
            <a:off x="379276" y="969900"/>
            <a:ext cx="1904728" cy="5771468"/>
          </a:xfrm>
          <a:prstGeom prst="rect">
            <a:avLst/>
          </a:prstGeom>
          <a:noFill/>
          <a:ln cap="flat" cmpd="sng" w="9525">
            <a:solidFill>
              <a:schemeClr val="dk1"/>
            </a:solidFill>
            <a:prstDash val="solid"/>
            <a:miter lim="800000"/>
            <a:headEnd len="sm" w="sm" type="none"/>
            <a:tailEnd len="sm" w="sm" type="none"/>
          </a:ln>
        </p:spPr>
      </p:pic>
      <p:sp>
        <p:nvSpPr>
          <p:cNvPr id="174" name="Google Shape;174;p12"/>
          <p:cNvSpPr txBox="1"/>
          <p:nvPr/>
        </p:nvSpPr>
        <p:spPr>
          <a:xfrm>
            <a:off x="539552" y="548680"/>
            <a:ext cx="1584176" cy="369332"/>
          </a:xfrm>
          <a:prstGeom prst="rect">
            <a:avLst/>
          </a:prstGeom>
          <a:gradFill>
            <a:gsLst>
              <a:gs pos="0">
                <a:srgbClr val="C8B2E9"/>
              </a:gs>
              <a:gs pos="35000">
                <a:srgbClr val="D6CAED"/>
              </a:gs>
              <a:gs pos="100000">
                <a:srgbClr val="EFE8FA"/>
              </a:gs>
            </a:gsLst>
            <a:lin ang="16200000" scaled="0"/>
          </a:gradFill>
          <a:ln cap="flat" cmpd="sng" w="9525">
            <a:solidFill>
              <a:srgbClr val="7C5F9F"/>
            </a:solidFill>
            <a:prstDash val="solid"/>
            <a:round/>
            <a:headEnd len="sm" w="sm" type="none"/>
            <a:tailEnd len="sm" w="sm" type="none"/>
          </a:ln>
          <a:effectLst>
            <a:outerShdw blurRad="40000" rotWithShape="0" dir="5400000" dist="20000">
              <a:srgbClr val="000000">
                <a:alpha val="37254"/>
              </a:srgbClr>
            </a:outerShdw>
          </a:effectLst>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FRIDAY</a:t>
            </a:r>
            <a:endParaRPr b="0" i="0" sz="1800" u="none" cap="none" strike="noStrike">
              <a:solidFill>
                <a:schemeClr val="dk1"/>
              </a:solidFill>
              <a:latin typeface="Calibri"/>
              <a:ea typeface="Calibri"/>
              <a:cs typeface="Calibri"/>
              <a:sym typeface="Calibri"/>
            </a:endParaRPr>
          </a:p>
        </p:txBody>
      </p:sp>
      <p:sp>
        <p:nvSpPr>
          <p:cNvPr id="175" name="Google Shape;175;p12"/>
          <p:cNvSpPr txBox="1"/>
          <p:nvPr/>
        </p:nvSpPr>
        <p:spPr>
          <a:xfrm>
            <a:off x="2627784" y="592305"/>
            <a:ext cx="1584300" cy="646500"/>
          </a:xfrm>
          <a:prstGeom prst="rect">
            <a:avLst/>
          </a:prstGeom>
          <a:gradFill>
            <a:gsLst>
              <a:gs pos="0">
                <a:srgbClr val="C8B2E9"/>
              </a:gs>
              <a:gs pos="35000">
                <a:srgbClr val="D6CAED"/>
              </a:gs>
              <a:gs pos="100000">
                <a:srgbClr val="EFE8FA"/>
              </a:gs>
            </a:gsLst>
            <a:lin ang="16200000" scaled="0"/>
          </a:gradFill>
          <a:ln cap="flat" cmpd="sng" w="9525">
            <a:solidFill>
              <a:srgbClr val="7C5F9F"/>
            </a:solidFill>
            <a:prstDash val="solid"/>
            <a:round/>
            <a:headEnd len="sm" w="sm" type="none"/>
            <a:tailEnd len="sm" w="sm" type="none"/>
          </a:ln>
          <a:effectLst>
            <a:outerShdw blurRad="40000" rotWithShape="0" dir="5400000" dist="20000">
              <a:srgbClr val="000000">
                <a:alpha val="37254"/>
              </a:srgbClr>
            </a:outerShdw>
          </a:effectLst>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SATURDAY MORNING</a:t>
            </a:r>
            <a:endParaRPr b="0" i="0" sz="1800" u="none" cap="none" strike="noStrike">
              <a:solidFill>
                <a:schemeClr val="dk1"/>
              </a:solidFill>
              <a:latin typeface="Calibri"/>
              <a:ea typeface="Calibri"/>
              <a:cs typeface="Calibri"/>
              <a:sym typeface="Calibri"/>
            </a:endParaRPr>
          </a:p>
        </p:txBody>
      </p:sp>
      <p:pic>
        <p:nvPicPr>
          <p:cNvPr id="176" name="Google Shape;176;p12"/>
          <p:cNvPicPr preferRelativeResize="0"/>
          <p:nvPr/>
        </p:nvPicPr>
        <p:blipFill rotWithShape="1">
          <a:blip r:embed="rId4">
            <a:alphaModFix/>
          </a:blip>
          <a:srcRect b="53231" l="34367" r="39564" t="13003"/>
          <a:stretch/>
        </p:blipFill>
        <p:spPr>
          <a:xfrm>
            <a:off x="2745905" y="1566266"/>
            <a:ext cx="1440159" cy="4578736"/>
          </a:xfrm>
          <a:prstGeom prst="rect">
            <a:avLst/>
          </a:prstGeom>
          <a:noFill/>
          <a:ln>
            <a:noFill/>
          </a:ln>
        </p:spPr>
      </p:pic>
      <p:pic>
        <p:nvPicPr>
          <p:cNvPr id="177" name="Google Shape;177;p12"/>
          <p:cNvPicPr preferRelativeResize="0"/>
          <p:nvPr/>
        </p:nvPicPr>
        <p:blipFill rotWithShape="1">
          <a:blip r:embed="rId4">
            <a:alphaModFix/>
          </a:blip>
          <a:srcRect b="48274" l="59998" r="4751" t="13026"/>
          <a:stretch/>
        </p:blipFill>
        <p:spPr>
          <a:xfrm>
            <a:off x="6748228" y="1376188"/>
            <a:ext cx="1840232" cy="4958892"/>
          </a:xfrm>
          <a:prstGeom prst="rect">
            <a:avLst/>
          </a:prstGeom>
          <a:noFill/>
          <a:ln>
            <a:noFill/>
          </a:ln>
        </p:spPr>
      </p:pic>
      <p:sp>
        <p:nvSpPr>
          <p:cNvPr id="178" name="Google Shape;178;p12"/>
          <p:cNvSpPr txBox="1"/>
          <p:nvPr/>
        </p:nvSpPr>
        <p:spPr>
          <a:xfrm>
            <a:off x="4716016" y="646734"/>
            <a:ext cx="1584176" cy="369332"/>
          </a:xfrm>
          <a:prstGeom prst="rect">
            <a:avLst/>
          </a:prstGeom>
          <a:gradFill>
            <a:gsLst>
              <a:gs pos="0">
                <a:srgbClr val="C8B2E9"/>
              </a:gs>
              <a:gs pos="35000">
                <a:srgbClr val="D6CAED"/>
              </a:gs>
              <a:gs pos="100000">
                <a:srgbClr val="EFE8FA"/>
              </a:gs>
            </a:gsLst>
            <a:lin ang="16200000" scaled="0"/>
          </a:gradFill>
          <a:ln cap="flat" cmpd="sng" w="9525">
            <a:solidFill>
              <a:srgbClr val="7C5F9F"/>
            </a:solidFill>
            <a:prstDash val="solid"/>
            <a:round/>
            <a:headEnd len="sm" w="sm" type="none"/>
            <a:tailEnd len="sm" w="sm" type="none"/>
          </a:ln>
          <a:effectLst>
            <a:outerShdw blurRad="40000" rotWithShape="0" dir="5400000" dist="20000">
              <a:srgbClr val="000000">
                <a:alpha val="37254"/>
              </a:srgbClr>
            </a:outerShdw>
          </a:effectLst>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SATURDAY pm</a:t>
            </a:r>
            <a:endParaRPr b="0" i="0" sz="1800" u="none" cap="none" strike="noStrike">
              <a:solidFill>
                <a:schemeClr val="dk1"/>
              </a:solidFill>
              <a:latin typeface="Calibri"/>
              <a:ea typeface="Calibri"/>
              <a:cs typeface="Calibri"/>
              <a:sym typeface="Calibri"/>
            </a:endParaRPr>
          </a:p>
        </p:txBody>
      </p:sp>
      <p:sp>
        <p:nvSpPr>
          <p:cNvPr id="179" name="Google Shape;179;p12"/>
          <p:cNvSpPr txBox="1"/>
          <p:nvPr/>
        </p:nvSpPr>
        <p:spPr>
          <a:xfrm>
            <a:off x="6876256" y="771354"/>
            <a:ext cx="1584176" cy="369332"/>
          </a:xfrm>
          <a:prstGeom prst="rect">
            <a:avLst/>
          </a:prstGeom>
          <a:gradFill>
            <a:gsLst>
              <a:gs pos="0">
                <a:srgbClr val="C8B2E9"/>
              </a:gs>
              <a:gs pos="35000">
                <a:srgbClr val="D6CAED"/>
              </a:gs>
              <a:gs pos="100000">
                <a:srgbClr val="EFE8FA"/>
              </a:gs>
            </a:gsLst>
            <a:lin ang="16200000" scaled="0"/>
          </a:gradFill>
          <a:ln cap="flat" cmpd="sng" w="9525">
            <a:solidFill>
              <a:srgbClr val="7C5F9F"/>
            </a:solidFill>
            <a:prstDash val="solid"/>
            <a:round/>
            <a:headEnd len="sm" w="sm" type="none"/>
            <a:tailEnd len="sm" w="sm" type="none"/>
          </a:ln>
          <a:effectLst>
            <a:outerShdw blurRad="40000" rotWithShape="0" dir="5400000" dist="20000">
              <a:srgbClr val="000000">
                <a:alpha val="37254"/>
              </a:srgbClr>
            </a:outerShdw>
          </a:effectLst>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SUNDAY</a:t>
            </a:r>
            <a:endParaRPr b="0" i="0" sz="1800" u="none" cap="none" strike="noStrike">
              <a:solidFill>
                <a:schemeClr val="dk1"/>
              </a:solidFill>
              <a:latin typeface="Calibri"/>
              <a:ea typeface="Calibri"/>
              <a:cs typeface="Calibri"/>
              <a:sym typeface="Calibri"/>
            </a:endParaRPr>
          </a:p>
        </p:txBody>
      </p:sp>
      <p:pic>
        <p:nvPicPr>
          <p:cNvPr id="180" name="Google Shape;180;p12"/>
          <p:cNvPicPr preferRelativeResize="0"/>
          <p:nvPr/>
        </p:nvPicPr>
        <p:blipFill rotWithShape="1">
          <a:blip r:embed="rId5">
            <a:alphaModFix/>
          </a:blip>
          <a:srcRect b="4683" l="0" r="0" t="0"/>
          <a:stretch/>
        </p:blipFill>
        <p:spPr>
          <a:xfrm>
            <a:off x="4716016" y="1124745"/>
            <a:ext cx="1584176" cy="5616624"/>
          </a:xfrm>
          <a:prstGeom prst="rect">
            <a:avLst/>
          </a:prstGeom>
          <a:noFill/>
          <a:ln>
            <a:noFill/>
          </a:ln>
        </p:spPr>
      </p:pic>
      <p:sp>
        <p:nvSpPr>
          <p:cNvPr id="181" name="Google Shape;181;p12"/>
          <p:cNvSpPr/>
          <p:nvPr/>
        </p:nvSpPr>
        <p:spPr>
          <a:xfrm>
            <a:off x="971600" y="2276872"/>
            <a:ext cx="1152128" cy="288032"/>
          </a:xfrm>
          <a:prstGeom prst="rect">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3"/>
          <p:cNvSpPr txBox="1"/>
          <p:nvPr>
            <p:ph type="title"/>
          </p:nvPr>
        </p:nvSpPr>
        <p:spPr>
          <a:xfrm>
            <a:off x="539552" y="836712"/>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lang="en-GB"/>
              <a:t>What will we be doing?</a:t>
            </a:r>
            <a:br>
              <a:rPr lang="en-GB"/>
            </a:br>
            <a:r>
              <a:rPr lang="en-GB" sz="3600"/>
              <a:t>Let’s have a look at some photos from previous years</a:t>
            </a:r>
            <a:br>
              <a:rPr lang="en-GB"/>
            </a:br>
            <a:endParaRPr/>
          </a:p>
        </p:txBody>
      </p:sp>
      <p:pic>
        <p:nvPicPr>
          <p:cNvPr descr="IMG_3685" id="187" name="Google Shape;187;p13"/>
          <p:cNvPicPr preferRelativeResize="0"/>
          <p:nvPr/>
        </p:nvPicPr>
        <p:blipFill rotWithShape="1">
          <a:blip r:embed="rId3">
            <a:alphaModFix/>
          </a:blip>
          <a:srcRect b="0" l="0" r="0" t="0"/>
          <a:stretch/>
        </p:blipFill>
        <p:spPr>
          <a:xfrm rot="-873810">
            <a:off x="381969" y="2094978"/>
            <a:ext cx="4052998" cy="2700932"/>
          </a:xfrm>
          <a:prstGeom prst="rect">
            <a:avLst/>
          </a:prstGeom>
          <a:noFill/>
          <a:ln>
            <a:noFill/>
          </a:ln>
        </p:spPr>
      </p:pic>
      <p:pic>
        <p:nvPicPr>
          <p:cNvPr descr="D:\Jayne Work\CU\2021-2022\Oakes 2022\Photos\IMG_3713.JPG" id="188" name="Google Shape;188;p13"/>
          <p:cNvPicPr preferRelativeResize="0"/>
          <p:nvPr/>
        </p:nvPicPr>
        <p:blipFill rotWithShape="1">
          <a:blip r:embed="rId4">
            <a:alphaModFix/>
          </a:blip>
          <a:srcRect b="0" l="0" r="0" t="0"/>
          <a:stretch/>
        </p:blipFill>
        <p:spPr>
          <a:xfrm rot="569241">
            <a:off x="4688695" y="3585808"/>
            <a:ext cx="3922808" cy="261520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4"/>
          <p:cNvSpPr txBox="1"/>
          <p:nvPr>
            <p:ph type="title"/>
          </p:nvPr>
        </p:nvSpPr>
        <p:spPr>
          <a:xfrm>
            <a:off x="539552" y="836712"/>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22221"/>
              <a:buFont typeface="Calibri"/>
              <a:buNone/>
            </a:pPr>
            <a:r>
              <a:rPr lang="en-GB" sz="3600"/>
              <a:t>Let’s have a look at some photos from previous years</a:t>
            </a:r>
            <a:br>
              <a:rPr lang="en-GB"/>
            </a:br>
            <a:endParaRPr/>
          </a:p>
        </p:txBody>
      </p:sp>
      <p:pic>
        <p:nvPicPr>
          <p:cNvPr descr="D:\Jayne Work\CU\2021-2022\Oakes 2022\Photos\IMG_3803.JPG" id="194" name="Google Shape;194;p14"/>
          <p:cNvPicPr preferRelativeResize="0"/>
          <p:nvPr/>
        </p:nvPicPr>
        <p:blipFill rotWithShape="1">
          <a:blip r:embed="rId3">
            <a:alphaModFix/>
          </a:blip>
          <a:srcRect b="0" l="0" r="0" t="0"/>
          <a:stretch/>
        </p:blipFill>
        <p:spPr>
          <a:xfrm flipH="1" rot="-360881">
            <a:off x="362143" y="1950878"/>
            <a:ext cx="4200710" cy="2800473"/>
          </a:xfrm>
          <a:prstGeom prst="rect">
            <a:avLst/>
          </a:prstGeom>
          <a:noFill/>
          <a:ln>
            <a:noFill/>
          </a:ln>
        </p:spPr>
      </p:pic>
      <p:pic>
        <p:nvPicPr>
          <p:cNvPr descr="D:\Jayne Work\CU\2021-2022\Oakes 2022\Photos\IMG_3734.JPG" id="195" name="Google Shape;195;p14"/>
          <p:cNvPicPr preferRelativeResize="0"/>
          <p:nvPr/>
        </p:nvPicPr>
        <p:blipFill rotWithShape="1">
          <a:blip r:embed="rId4">
            <a:alphaModFix/>
          </a:blip>
          <a:srcRect b="0" l="0" r="0" t="0"/>
          <a:stretch/>
        </p:blipFill>
        <p:spPr>
          <a:xfrm>
            <a:off x="4698012" y="3501008"/>
            <a:ext cx="4212469" cy="280831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5"/>
          <p:cNvSpPr txBox="1"/>
          <p:nvPr>
            <p:ph type="title"/>
          </p:nvPr>
        </p:nvSpPr>
        <p:spPr>
          <a:xfrm>
            <a:off x="539552" y="836712"/>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22221"/>
              <a:buFont typeface="Calibri"/>
              <a:buNone/>
            </a:pPr>
            <a:r>
              <a:rPr lang="en-GB" sz="3600"/>
              <a:t>Let’s have a look at some photos from previous years</a:t>
            </a:r>
            <a:br>
              <a:rPr lang="en-GB"/>
            </a:br>
            <a:endParaRPr/>
          </a:p>
        </p:txBody>
      </p:sp>
      <p:pic>
        <p:nvPicPr>
          <p:cNvPr descr="D:\Jayne Work\CU\2021-2022\Oakes 2022\Photos\IMG_3778.JPG" id="201" name="Google Shape;201;p15"/>
          <p:cNvPicPr preferRelativeResize="0"/>
          <p:nvPr/>
        </p:nvPicPr>
        <p:blipFill rotWithShape="1">
          <a:blip r:embed="rId3">
            <a:alphaModFix/>
          </a:blip>
          <a:srcRect b="0" l="0" r="0" t="0"/>
          <a:stretch/>
        </p:blipFill>
        <p:spPr>
          <a:xfrm>
            <a:off x="423675" y="1700808"/>
            <a:ext cx="4236096" cy="2824064"/>
          </a:xfrm>
          <a:prstGeom prst="rect">
            <a:avLst/>
          </a:prstGeom>
          <a:noFill/>
          <a:ln>
            <a:noFill/>
          </a:ln>
        </p:spPr>
      </p:pic>
      <p:pic>
        <p:nvPicPr>
          <p:cNvPr descr="D:\Jayne Work\CU\2021-2022\Oakes 2022\Photos\IMG_3781.JPG" id="202" name="Google Shape;202;p15"/>
          <p:cNvPicPr preferRelativeResize="0"/>
          <p:nvPr/>
        </p:nvPicPr>
        <p:blipFill rotWithShape="1">
          <a:blip r:embed="rId4">
            <a:alphaModFix/>
          </a:blip>
          <a:srcRect b="17822" l="25160" r="33869" t="46190"/>
          <a:stretch/>
        </p:blipFill>
        <p:spPr>
          <a:xfrm>
            <a:off x="4438625" y="3789040"/>
            <a:ext cx="4465632" cy="261520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6"/>
          <p:cNvSpPr txBox="1"/>
          <p:nvPr>
            <p:ph type="title"/>
          </p:nvPr>
        </p:nvSpPr>
        <p:spPr>
          <a:xfrm>
            <a:off x="539552" y="836712"/>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22221"/>
              <a:buFont typeface="Calibri"/>
              <a:buNone/>
            </a:pPr>
            <a:r>
              <a:rPr lang="en-GB" sz="3600"/>
              <a:t>Let’s have a look at some photos from previous years</a:t>
            </a:r>
            <a:br>
              <a:rPr lang="en-GB"/>
            </a:br>
            <a:endParaRPr/>
          </a:p>
        </p:txBody>
      </p:sp>
      <p:pic>
        <p:nvPicPr>
          <p:cNvPr descr="IMG_3954" id="208" name="Google Shape;208;p16"/>
          <p:cNvPicPr preferRelativeResize="0"/>
          <p:nvPr/>
        </p:nvPicPr>
        <p:blipFill rotWithShape="1">
          <a:blip r:embed="rId3">
            <a:alphaModFix/>
          </a:blip>
          <a:srcRect b="0" l="0" r="0" t="0"/>
          <a:stretch/>
        </p:blipFill>
        <p:spPr>
          <a:xfrm rot="1106628">
            <a:off x="4401554" y="2962575"/>
            <a:ext cx="4350430" cy="2900286"/>
          </a:xfrm>
          <a:prstGeom prst="rect">
            <a:avLst/>
          </a:prstGeom>
          <a:noFill/>
          <a:ln>
            <a:noFill/>
          </a:ln>
        </p:spPr>
      </p:pic>
      <p:pic>
        <p:nvPicPr>
          <p:cNvPr descr="D:\Jayne Work\CU\2021-2022\Oakes 2022\Photos\IMG_3969.JPG" id="209" name="Google Shape;209;p16"/>
          <p:cNvPicPr preferRelativeResize="0"/>
          <p:nvPr/>
        </p:nvPicPr>
        <p:blipFill rotWithShape="1">
          <a:blip r:embed="rId4">
            <a:alphaModFix/>
          </a:blip>
          <a:srcRect b="0" l="0" r="0" t="0"/>
          <a:stretch/>
        </p:blipFill>
        <p:spPr>
          <a:xfrm rot="-1748056">
            <a:off x="660323" y="2675654"/>
            <a:ext cx="4128223" cy="2752148"/>
          </a:xfrm>
          <a:prstGeom prst="rect">
            <a:avLst/>
          </a:prstGeom>
          <a:noFill/>
          <a:ln>
            <a:noFill/>
          </a:ln>
        </p:spPr>
      </p:pic>
      <p:pic>
        <p:nvPicPr>
          <p:cNvPr descr="D:\Jayne Work\CU\2021-2022\Oakes 2022\Photos\IMG_4017.JPG" id="210" name="Google Shape;210;p16"/>
          <p:cNvPicPr preferRelativeResize="0"/>
          <p:nvPr/>
        </p:nvPicPr>
        <p:blipFill rotWithShape="1">
          <a:blip r:embed="rId5">
            <a:alphaModFix/>
          </a:blip>
          <a:srcRect b="0" l="0" r="0" t="0"/>
          <a:stretch/>
        </p:blipFill>
        <p:spPr>
          <a:xfrm>
            <a:off x="1403648" y="1843336"/>
            <a:ext cx="6460937" cy="430729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0"/>
                                        </p:tgtEl>
                                        <p:attrNameLst>
                                          <p:attrName>style.visibility</p:attrName>
                                        </p:attrNameLst>
                                      </p:cBhvr>
                                      <p:to>
                                        <p:strVal val="visible"/>
                                      </p:to>
                                    </p:set>
                                    <p:anim calcmode="lin" valueType="num">
                                      <p:cBhvr additive="base">
                                        <p:cTn dur="500"/>
                                        <p:tgtEl>
                                          <p:spTgt spid="21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pic>
        <p:nvPicPr>
          <p:cNvPr id="215" name="Google Shape;215;p17"/>
          <p:cNvPicPr preferRelativeResize="0"/>
          <p:nvPr>
            <p:ph idx="1" type="body"/>
          </p:nvPr>
        </p:nvPicPr>
        <p:blipFill rotWithShape="1">
          <a:blip r:embed="rId3">
            <a:alphaModFix/>
          </a:blip>
          <a:srcRect b="0" l="0" r="0" t="0"/>
          <a:stretch/>
        </p:blipFill>
        <p:spPr>
          <a:xfrm rot="936674">
            <a:off x="4319584" y="3187500"/>
            <a:ext cx="4503506" cy="3002337"/>
          </a:xfrm>
          <a:prstGeom prst="rect">
            <a:avLst/>
          </a:prstGeom>
          <a:noFill/>
          <a:ln>
            <a:noFill/>
          </a:ln>
        </p:spPr>
      </p:pic>
      <p:sp>
        <p:nvSpPr>
          <p:cNvPr id="216" name="Google Shape;216;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22221"/>
              <a:buFont typeface="Calibri"/>
              <a:buNone/>
            </a:pPr>
            <a:r>
              <a:rPr lang="en-GB" sz="3600"/>
              <a:t>Let’s have a look at some photos from previous years</a:t>
            </a:r>
            <a:br>
              <a:rPr lang="en-GB"/>
            </a:br>
            <a:endParaRPr/>
          </a:p>
        </p:txBody>
      </p:sp>
      <p:pic>
        <p:nvPicPr>
          <p:cNvPr descr="IMG_3994" id="217" name="Google Shape;217;p17"/>
          <p:cNvPicPr preferRelativeResize="0"/>
          <p:nvPr/>
        </p:nvPicPr>
        <p:blipFill rotWithShape="1">
          <a:blip r:embed="rId4">
            <a:alphaModFix/>
          </a:blip>
          <a:srcRect b="0" l="0" r="0" t="0"/>
          <a:stretch/>
        </p:blipFill>
        <p:spPr>
          <a:xfrm rot="-1461623">
            <a:off x="684024" y="1873477"/>
            <a:ext cx="4648834" cy="310054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8"/>
          <p:cNvSpPr txBox="1"/>
          <p:nvPr>
            <p:ph type="title"/>
          </p:nvPr>
        </p:nvSpPr>
        <p:spPr>
          <a:xfrm>
            <a:off x="539552" y="836712"/>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22221"/>
              <a:buFont typeface="Calibri"/>
              <a:buNone/>
            </a:pPr>
            <a:r>
              <a:rPr lang="en-GB" sz="3600"/>
              <a:t>Let’s have a look at some photos from previous years</a:t>
            </a:r>
            <a:br>
              <a:rPr lang="en-GB"/>
            </a:br>
            <a:endParaRPr/>
          </a:p>
        </p:txBody>
      </p:sp>
      <p:pic>
        <p:nvPicPr>
          <p:cNvPr descr="IMG_4068" id="223" name="Google Shape;223;p18"/>
          <p:cNvPicPr preferRelativeResize="0"/>
          <p:nvPr/>
        </p:nvPicPr>
        <p:blipFill rotWithShape="1">
          <a:blip r:embed="rId3">
            <a:alphaModFix/>
          </a:blip>
          <a:srcRect b="55500" l="0" r="33684" t="18587"/>
          <a:stretch/>
        </p:blipFill>
        <p:spPr>
          <a:xfrm>
            <a:off x="827584" y="1844824"/>
            <a:ext cx="7440977" cy="2279327"/>
          </a:xfrm>
          <a:prstGeom prst="rect">
            <a:avLst/>
          </a:prstGeom>
          <a:noFill/>
          <a:ln>
            <a:noFill/>
          </a:ln>
        </p:spPr>
      </p:pic>
      <p:pic>
        <p:nvPicPr>
          <p:cNvPr descr="D:\Jayne Work\CU\2021-2022\Oakes 2022\Photos\IMG_3855.JPG" id="224" name="Google Shape;224;p18"/>
          <p:cNvPicPr preferRelativeResize="0"/>
          <p:nvPr/>
        </p:nvPicPr>
        <p:blipFill rotWithShape="1">
          <a:blip r:embed="rId4">
            <a:alphaModFix/>
          </a:blip>
          <a:srcRect b="0" l="0" r="0" t="0"/>
          <a:stretch/>
        </p:blipFill>
        <p:spPr>
          <a:xfrm>
            <a:off x="2953397" y="4293096"/>
            <a:ext cx="3360186" cy="224012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9"/>
          <p:cNvSpPr txBox="1"/>
          <p:nvPr>
            <p:ph type="title"/>
          </p:nvPr>
        </p:nvSpPr>
        <p:spPr>
          <a:xfrm>
            <a:off x="539552" y="836712"/>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22221"/>
              <a:buFont typeface="Calibri"/>
              <a:buNone/>
            </a:pPr>
            <a:r>
              <a:rPr lang="en-GB" sz="3600"/>
              <a:t>Let’s have a look at some photos from previous years</a:t>
            </a:r>
            <a:br>
              <a:rPr lang="en-GB"/>
            </a:br>
            <a:endParaRPr/>
          </a:p>
        </p:txBody>
      </p:sp>
      <p:pic>
        <p:nvPicPr>
          <p:cNvPr descr="D:\Jayne Work\CU\2021-2022\Oakes 2022\Photos\IMG_3896.JPG" id="230" name="Google Shape;230;p19"/>
          <p:cNvPicPr preferRelativeResize="0"/>
          <p:nvPr/>
        </p:nvPicPr>
        <p:blipFill rotWithShape="1">
          <a:blip r:embed="rId3">
            <a:alphaModFix/>
          </a:blip>
          <a:srcRect b="0" l="0" r="0" t="0"/>
          <a:stretch/>
        </p:blipFill>
        <p:spPr>
          <a:xfrm>
            <a:off x="3962592" y="2201398"/>
            <a:ext cx="5100191" cy="3400127"/>
          </a:xfrm>
          <a:prstGeom prst="rect">
            <a:avLst/>
          </a:prstGeom>
          <a:noFill/>
          <a:ln>
            <a:noFill/>
          </a:ln>
        </p:spPr>
      </p:pic>
      <p:pic>
        <p:nvPicPr>
          <p:cNvPr descr="IMG_3875" id="231" name="Google Shape;231;p19"/>
          <p:cNvPicPr preferRelativeResize="0"/>
          <p:nvPr/>
        </p:nvPicPr>
        <p:blipFill rotWithShape="1">
          <a:blip r:embed="rId4">
            <a:alphaModFix/>
          </a:blip>
          <a:srcRect b="0" l="0" r="0" t="0"/>
          <a:stretch/>
        </p:blipFill>
        <p:spPr>
          <a:xfrm rot="-1103796">
            <a:off x="376907" y="2959637"/>
            <a:ext cx="4338955" cy="2892636"/>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0"/>
          <p:cNvSpPr txBox="1"/>
          <p:nvPr>
            <p:ph type="title"/>
          </p:nvPr>
        </p:nvSpPr>
        <p:spPr>
          <a:xfrm>
            <a:off x="539552" y="836712"/>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22221"/>
              <a:buFont typeface="Calibri"/>
              <a:buNone/>
            </a:pPr>
            <a:r>
              <a:rPr lang="en-GB" sz="3600"/>
              <a:t>Let’s have a look at some photos from previous years</a:t>
            </a:r>
            <a:br>
              <a:rPr lang="en-GB"/>
            </a:br>
            <a:endParaRPr/>
          </a:p>
        </p:txBody>
      </p:sp>
      <p:pic>
        <p:nvPicPr>
          <p:cNvPr descr="D:\Jayne Work\CU\2021-2022\Oakes 2022\Photos\IMG_3752.JPG" id="237" name="Google Shape;237;p20"/>
          <p:cNvPicPr preferRelativeResize="0"/>
          <p:nvPr/>
        </p:nvPicPr>
        <p:blipFill rotWithShape="1">
          <a:blip r:embed="rId3">
            <a:alphaModFix/>
          </a:blip>
          <a:srcRect b="0" l="0" r="0" t="0"/>
          <a:stretch/>
        </p:blipFill>
        <p:spPr>
          <a:xfrm>
            <a:off x="4716016" y="3438110"/>
            <a:ext cx="3861101" cy="2574068"/>
          </a:xfrm>
          <a:prstGeom prst="rect">
            <a:avLst/>
          </a:prstGeom>
          <a:noFill/>
          <a:ln>
            <a:noFill/>
          </a:ln>
        </p:spPr>
      </p:pic>
      <p:pic>
        <p:nvPicPr>
          <p:cNvPr descr="D:\Jayne Work\CU\2021-2022\Oakes 2022\Photos\IMG_3755.JPG" id="238" name="Google Shape;238;p20"/>
          <p:cNvPicPr preferRelativeResize="0"/>
          <p:nvPr/>
        </p:nvPicPr>
        <p:blipFill rotWithShape="1">
          <a:blip r:embed="rId4">
            <a:alphaModFix/>
          </a:blip>
          <a:srcRect b="0" l="0" r="0" t="0"/>
          <a:stretch/>
        </p:blipFill>
        <p:spPr>
          <a:xfrm>
            <a:off x="534616" y="1988840"/>
            <a:ext cx="3772512" cy="2515008"/>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1"/>
          <p:cNvSpPr txBox="1"/>
          <p:nvPr>
            <p:ph type="title"/>
          </p:nvPr>
        </p:nvSpPr>
        <p:spPr>
          <a:xfrm>
            <a:off x="539552" y="836712"/>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22221"/>
              <a:buFont typeface="Calibri"/>
              <a:buNone/>
            </a:pPr>
            <a:r>
              <a:rPr lang="en-GB" sz="3600"/>
              <a:t>Let’s have a look at some photos from previous years</a:t>
            </a:r>
            <a:br>
              <a:rPr lang="en-GB"/>
            </a:br>
            <a:endParaRPr/>
          </a:p>
        </p:txBody>
      </p:sp>
      <p:pic>
        <p:nvPicPr>
          <p:cNvPr descr="D:\Jayne Work\CU\2021-2022\Oakes 2022\Photos\IMG_4681.JPG" id="244" name="Google Shape;244;p21"/>
          <p:cNvPicPr preferRelativeResize="0"/>
          <p:nvPr/>
        </p:nvPicPr>
        <p:blipFill rotWithShape="1">
          <a:blip r:embed="rId3">
            <a:alphaModFix/>
          </a:blip>
          <a:srcRect b="0" l="10968" r="39998" t="22742"/>
          <a:stretch/>
        </p:blipFill>
        <p:spPr>
          <a:xfrm>
            <a:off x="191534" y="2270328"/>
            <a:ext cx="4344524" cy="4563656"/>
          </a:xfrm>
          <a:prstGeom prst="rect">
            <a:avLst/>
          </a:prstGeom>
          <a:noFill/>
          <a:ln>
            <a:noFill/>
          </a:ln>
        </p:spPr>
      </p:pic>
      <p:pic>
        <p:nvPicPr>
          <p:cNvPr descr="D:\Jayne Work\CU\2021-2022\Oakes 2022\Photos\IMG_4682.JPG" id="245" name="Google Shape;245;p21"/>
          <p:cNvPicPr preferRelativeResize="0"/>
          <p:nvPr/>
        </p:nvPicPr>
        <p:blipFill rotWithShape="1">
          <a:blip r:embed="rId4">
            <a:alphaModFix/>
          </a:blip>
          <a:srcRect b="0" l="0" r="0" t="0"/>
          <a:stretch/>
        </p:blipFill>
        <p:spPr>
          <a:xfrm>
            <a:off x="4888027" y="3466002"/>
            <a:ext cx="3258462" cy="217230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2"/>
          <p:cNvSpPr txBox="1"/>
          <p:nvPr>
            <p:ph type="title"/>
          </p:nvPr>
        </p:nvSpPr>
        <p:spPr>
          <a:xfrm>
            <a:off x="539552" y="836712"/>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22221"/>
              <a:buFont typeface="Calibri"/>
              <a:buNone/>
            </a:pPr>
            <a:r>
              <a:rPr lang="en-GB" sz="3600"/>
              <a:t>Let’s have a look at some photos from previous years</a:t>
            </a:r>
            <a:br>
              <a:rPr lang="en-GB"/>
            </a:br>
            <a:endParaRPr/>
          </a:p>
        </p:txBody>
      </p:sp>
      <p:pic>
        <p:nvPicPr>
          <p:cNvPr descr="D:\Jayne Work\CU\2021-2022\Oakes 2022\Photos\IMG_4739.JPG" id="251" name="Google Shape;251;p22"/>
          <p:cNvPicPr preferRelativeResize="0"/>
          <p:nvPr/>
        </p:nvPicPr>
        <p:blipFill rotWithShape="1">
          <a:blip r:embed="rId3">
            <a:alphaModFix/>
          </a:blip>
          <a:srcRect b="0" l="0" r="0" t="0"/>
          <a:stretch/>
        </p:blipFill>
        <p:spPr>
          <a:xfrm rot="4857708">
            <a:off x="-35073" y="2933302"/>
            <a:ext cx="4044071" cy="2696047"/>
          </a:xfrm>
          <a:prstGeom prst="rect">
            <a:avLst/>
          </a:prstGeom>
          <a:noFill/>
          <a:ln>
            <a:noFill/>
          </a:ln>
        </p:spPr>
      </p:pic>
      <p:pic>
        <p:nvPicPr>
          <p:cNvPr descr="D:\Jayne Work\CU\2021-2022\Oakes 2022\Photos\IMG_4750.JPG" id="252" name="Google Shape;252;p22"/>
          <p:cNvPicPr preferRelativeResize="0"/>
          <p:nvPr/>
        </p:nvPicPr>
        <p:blipFill rotWithShape="1">
          <a:blip r:embed="rId4">
            <a:alphaModFix/>
          </a:blip>
          <a:srcRect b="0" l="0" r="0" t="0"/>
          <a:stretch/>
        </p:blipFill>
        <p:spPr>
          <a:xfrm>
            <a:off x="3635896" y="2060848"/>
            <a:ext cx="4884168" cy="325611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3"/>
          <p:cNvSpPr txBox="1"/>
          <p:nvPr>
            <p:ph type="title"/>
          </p:nvPr>
        </p:nvSpPr>
        <p:spPr>
          <a:xfrm>
            <a:off x="539552" y="116632"/>
            <a:ext cx="8229600" cy="576064"/>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lang="en-GB"/>
              <a:t>What to bring…</a:t>
            </a:r>
            <a:endParaRPr/>
          </a:p>
        </p:txBody>
      </p:sp>
      <p:sp>
        <p:nvSpPr>
          <p:cNvPr id="258" name="Google Shape;258;p23"/>
          <p:cNvSpPr txBox="1"/>
          <p:nvPr>
            <p:ph idx="1" type="body"/>
          </p:nvPr>
        </p:nvSpPr>
        <p:spPr>
          <a:xfrm>
            <a:off x="-36512" y="548680"/>
            <a:ext cx="9289923" cy="5904656"/>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2800"/>
              <a:buChar char="•"/>
            </a:pPr>
            <a:r>
              <a:rPr b="1" lang="en-GB" sz="2800" u="sng"/>
              <a:t>See the packing list </a:t>
            </a:r>
            <a:endParaRPr/>
          </a:p>
          <a:p>
            <a:pPr indent="-342900" lvl="0" marL="342900" rtl="0" algn="l">
              <a:lnSpc>
                <a:spcPct val="100000"/>
              </a:lnSpc>
              <a:spcBef>
                <a:spcPts val="560"/>
              </a:spcBef>
              <a:spcAft>
                <a:spcPts val="0"/>
              </a:spcAft>
              <a:buClr>
                <a:schemeClr val="dk1"/>
              </a:buClr>
              <a:buSzPts val="2800"/>
              <a:buChar char="•"/>
            </a:pPr>
            <a:r>
              <a:rPr lang="en-GB" sz="2800"/>
              <a:t>I’ll email this PowerPoint, but the list can be downloaded off the Oakes website</a:t>
            </a:r>
            <a:endParaRPr/>
          </a:p>
          <a:p>
            <a:pPr indent="-342900" lvl="0" marL="342900" rtl="0" algn="l">
              <a:lnSpc>
                <a:spcPct val="100000"/>
              </a:lnSpc>
              <a:spcBef>
                <a:spcPts val="480"/>
              </a:spcBef>
              <a:spcAft>
                <a:spcPts val="0"/>
              </a:spcAft>
              <a:buClr>
                <a:schemeClr val="dk1"/>
              </a:buClr>
              <a:buSzPts val="2400"/>
              <a:buChar char="•"/>
            </a:pPr>
            <a:r>
              <a:rPr lang="en-GB" sz="2400"/>
              <a:t>Main thing is to make sure you have enough clothes! Things you don’t mind getting wet and muddy!!! </a:t>
            </a:r>
            <a:r>
              <a:rPr lang="en-GB" sz="2400">
                <a:solidFill>
                  <a:srgbClr val="FF4500"/>
                </a:solidFill>
              </a:rPr>
              <a:t>Please label as much as possible.</a:t>
            </a:r>
            <a:endParaRPr>
              <a:solidFill>
                <a:srgbClr val="FF4500"/>
              </a:solidFill>
            </a:endParaRPr>
          </a:p>
          <a:p>
            <a:pPr indent="-279400" lvl="0" marL="342900" rtl="0" algn="l">
              <a:lnSpc>
                <a:spcPct val="100000"/>
              </a:lnSpc>
              <a:spcBef>
                <a:spcPts val="200"/>
              </a:spcBef>
              <a:spcAft>
                <a:spcPts val="0"/>
              </a:spcAft>
              <a:buClr>
                <a:schemeClr val="dk1"/>
              </a:buClr>
              <a:buSzPts val="1000"/>
              <a:buNone/>
            </a:pPr>
            <a:r>
              <a:t/>
            </a:r>
            <a:endParaRPr sz="1000"/>
          </a:p>
          <a:p>
            <a:pPr indent="-342900" lvl="0" marL="342900" rtl="0" algn="l">
              <a:lnSpc>
                <a:spcPct val="100000"/>
              </a:lnSpc>
              <a:spcBef>
                <a:spcPts val="480"/>
              </a:spcBef>
              <a:spcAft>
                <a:spcPts val="0"/>
              </a:spcAft>
              <a:buClr>
                <a:schemeClr val="dk1"/>
              </a:buClr>
              <a:buSzPts val="2400"/>
              <a:buChar char="•"/>
            </a:pPr>
            <a:r>
              <a:rPr lang="en-GB" sz="2400"/>
              <a:t>Black bin liners are always useful to store dirty clothes </a:t>
            </a:r>
            <a:endParaRPr sz="2400"/>
          </a:p>
          <a:p>
            <a:pPr indent="-279400" lvl="0" marL="342900" rtl="0" algn="l">
              <a:lnSpc>
                <a:spcPct val="100000"/>
              </a:lnSpc>
              <a:spcBef>
                <a:spcPts val="200"/>
              </a:spcBef>
              <a:spcAft>
                <a:spcPts val="0"/>
              </a:spcAft>
              <a:buClr>
                <a:schemeClr val="dk1"/>
              </a:buClr>
              <a:buSzPts val="1000"/>
              <a:buNone/>
            </a:pPr>
            <a:r>
              <a:t/>
            </a:r>
            <a:endParaRPr sz="1000"/>
          </a:p>
          <a:p>
            <a:pPr indent="-342900" lvl="0" marL="342900" rtl="0" algn="l">
              <a:lnSpc>
                <a:spcPct val="100000"/>
              </a:lnSpc>
              <a:spcBef>
                <a:spcPts val="480"/>
              </a:spcBef>
              <a:spcAft>
                <a:spcPts val="0"/>
              </a:spcAft>
              <a:buClr>
                <a:schemeClr val="dk1"/>
              </a:buClr>
              <a:buSzPts val="2400"/>
              <a:buChar char="•"/>
            </a:pPr>
            <a:r>
              <a:rPr lang="en-GB" sz="2400"/>
              <a:t>Waterproof coats and trousers</a:t>
            </a:r>
            <a:endParaRPr/>
          </a:p>
          <a:p>
            <a:pPr indent="0" lvl="0" marL="0" rtl="0" algn="l">
              <a:lnSpc>
                <a:spcPct val="100000"/>
              </a:lnSpc>
              <a:spcBef>
                <a:spcPts val="240"/>
              </a:spcBef>
              <a:spcAft>
                <a:spcPts val="0"/>
              </a:spcAft>
              <a:buClr>
                <a:schemeClr val="dk1"/>
              </a:buClr>
              <a:buSzPts val="1200"/>
              <a:buNone/>
            </a:pPr>
            <a:r>
              <a:t/>
            </a:r>
            <a:endParaRPr sz="1200"/>
          </a:p>
        </p:txBody>
      </p:sp>
      <p:pic>
        <p:nvPicPr>
          <p:cNvPr id="259" name="Google Shape;259;p23"/>
          <p:cNvPicPr preferRelativeResize="0"/>
          <p:nvPr/>
        </p:nvPicPr>
        <p:blipFill rotWithShape="1">
          <a:blip r:embed="rId3">
            <a:alphaModFix/>
          </a:blip>
          <a:srcRect b="0" l="0" r="0" t="0"/>
          <a:stretch/>
        </p:blipFill>
        <p:spPr>
          <a:xfrm>
            <a:off x="759975" y="3983999"/>
            <a:ext cx="3694176" cy="2462776"/>
          </a:xfrm>
          <a:prstGeom prst="rect">
            <a:avLst/>
          </a:prstGeom>
          <a:noFill/>
          <a:ln>
            <a:noFill/>
          </a:ln>
        </p:spPr>
      </p:pic>
      <p:pic>
        <p:nvPicPr>
          <p:cNvPr id="260" name="Google Shape;260;p23"/>
          <p:cNvPicPr preferRelativeResize="0"/>
          <p:nvPr/>
        </p:nvPicPr>
        <p:blipFill rotWithShape="1">
          <a:blip r:embed="rId4">
            <a:alphaModFix/>
          </a:blip>
          <a:srcRect b="0" l="29034" r="13854" t="41404"/>
          <a:stretch/>
        </p:blipFill>
        <p:spPr>
          <a:xfrm>
            <a:off x="4932040" y="3789040"/>
            <a:ext cx="3694176" cy="2526791"/>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pic>
        <p:nvPicPr>
          <p:cNvPr id="265" name="Google Shape;265;p24"/>
          <p:cNvPicPr preferRelativeResize="0"/>
          <p:nvPr/>
        </p:nvPicPr>
        <p:blipFill rotWithShape="1">
          <a:blip r:embed="rId3">
            <a:alphaModFix/>
          </a:blip>
          <a:srcRect b="0" l="0" r="0" t="0"/>
          <a:stretch/>
        </p:blipFill>
        <p:spPr>
          <a:xfrm>
            <a:off x="0" y="692696"/>
            <a:ext cx="9143999" cy="5472608"/>
          </a:xfrm>
          <a:prstGeom prst="rect">
            <a:avLst/>
          </a:prstGeom>
          <a:noFill/>
          <a:ln>
            <a:noFill/>
          </a:ln>
        </p:spPr>
      </p:pic>
      <p:sp>
        <p:nvSpPr>
          <p:cNvPr id="266" name="Google Shape;266;p24"/>
          <p:cNvSpPr/>
          <p:nvPr/>
        </p:nvSpPr>
        <p:spPr>
          <a:xfrm>
            <a:off x="6804248" y="116632"/>
            <a:ext cx="504056" cy="864096"/>
          </a:xfrm>
          <a:prstGeom prst="downArrow">
            <a:avLst>
              <a:gd fmla="val 50000" name="adj1"/>
              <a:gd fmla="val 50000" name="adj2"/>
            </a:avLst>
          </a:prstGeom>
          <a:solidFill>
            <a:srgbClr val="FF0000"/>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pic>
        <p:nvPicPr>
          <p:cNvPr id="271" name="Google Shape;271;p25"/>
          <p:cNvPicPr preferRelativeResize="0"/>
          <p:nvPr/>
        </p:nvPicPr>
        <p:blipFill rotWithShape="1">
          <a:blip r:embed="rId3">
            <a:alphaModFix/>
          </a:blip>
          <a:srcRect b="0" l="0" r="0" t="0"/>
          <a:stretch/>
        </p:blipFill>
        <p:spPr>
          <a:xfrm>
            <a:off x="539552" y="232154"/>
            <a:ext cx="8210610" cy="6509214"/>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6"/>
          <p:cNvSpPr txBox="1"/>
          <p:nvPr>
            <p:ph type="title"/>
          </p:nvPr>
        </p:nvSpPr>
        <p:spPr>
          <a:xfrm>
            <a:off x="457200" y="274638"/>
            <a:ext cx="8229600" cy="70609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rgbClr val="FF4500"/>
              </a:buClr>
              <a:buSzPct val="100000"/>
              <a:buFont typeface="Arial"/>
              <a:buNone/>
            </a:pPr>
            <a:r>
              <a:rPr lang="en-GB">
                <a:solidFill>
                  <a:srgbClr val="FF4500"/>
                </a:solidFill>
                <a:latin typeface="Arial"/>
                <a:ea typeface="Arial"/>
                <a:cs typeface="Arial"/>
                <a:sym typeface="Arial"/>
              </a:rPr>
              <a:t>What NOT to bring ...</a:t>
            </a:r>
            <a:br>
              <a:rPr lang="en-GB">
                <a:solidFill>
                  <a:srgbClr val="FF4500"/>
                </a:solidFill>
                <a:latin typeface="Oswald"/>
                <a:ea typeface="Oswald"/>
                <a:cs typeface="Oswald"/>
                <a:sym typeface="Oswald"/>
              </a:rPr>
            </a:br>
            <a:endParaRPr/>
          </a:p>
        </p:txBody>
      </p:sp>
      <p:sp>
        <p:nvSpPr>
          <p:cNvPr id="277" name="Google Shape;277;p26"/>
          <p:cNvSpPr txBox="1"/>
          <p:nvPr>
            <p:ph idx="1" type="body"/>
          </p:nvPr>
        </p:nvSpPr>
        <p:spPr>
          <a:xfrm>
            <a:off x="107504" y="764704"/>
            <a:ext cx="8579296" cy="5976664"/>
          </a:xfrm>
          <a:prstGeom prst="rect">
            <a:avLst/>
          </a:prstGeom>
          <a:noFill/>
          <a:ln>
            <a:noFill/>
          </a:ln>
        </p:spPr>
        <p:txBody>
          <a:bodyPr anchorCtr="0" anchor="t" bIns="45700" lIns="91425" spcFirstLastPara="1" rIns="91425" wrap="square" tIns="45700">
            <a:normAutofit fontScale="55000" lnSpcReduction="20000"/>
          </a:bodyPr>
          <a:lstStyle/>
          <a:p>
            <a:pPr indent="0" lvl="0" marL="0" rtl="0" algn="l">
              <a:lnSpc>
                <a:spcPct val="100000"/>
              </a:lnSpc>
              <a:spcBef>
                <a:spcPts val="0"/>
              </a:spcBef>
              <a:spcAft>
                <a:spcPts val="0"/>
              </a:spcAft>
              <a:buClr>
                <a:srgbClr val="474747"/>
              </a:buClr>
              <a:buSzPct val="100000"/>
              <a:buNone/>
            </a:pPr>
            <a:r>
              <a:rPr b="1" lang="en-GB">
                <a:solidFill>
                  <a:srgbClr val="474747"/>
                </a:solidFill>
                <a:latin typeface="Oswald"/>
                <a:ea typeface="Oswald"/>
                <a:cs typeface="Oswald"/>
                <a:sym typeface="Oswald"/>
              </a:rPr>
              <a:t>Entertainment</a:t>
            </a:r>
            <a:endParaRPr/>
          </a:p>
          <a:p>
            <a:pPr indent="-342900" lvl="0" marL="342900" rtl="0" algn="l">
              <a:lnSpc>
                <a:spcPct val="100000"/>
              </a:lnSpc>
              <a:spcBef>
                <a:spcPts val="352"/>
              </a:spcBef>
              <a:spcAft>
                <a:spcPts val="0"/>
              </a:spcAft>
              <a:buClr>
                <a:srgbClr val="333333"/>
              </a:buClr>
              <a:buSzPct val="100000"/>
              <a:buChar char="•"/>
            </a:pPr>
            <a:r>
              <a:rPr lang="en-GB">
                <a:solidFill>
                  <a:srgbClr val="333333"/>
                </a:solidFill>
                <a:latin typeface="Open Sans"/>
                <a:ea typeface="Open Sans"/>
                <a:cs typeface="Open Sans"/>
                <a:sym typeface="Open Sans"/>
              </a:rPr>
              <a:t>The Oakes programme is action-packed and there are plenty of things to do in free-time. We recommend leaving items such as sports equipment and books/magazines at home.</a:t>
            </a:r>
            <a:endParaRPr/>
          </a:p>
          <a:p>
            <a:pPr indent="-231140" lvl="0" marL="342900" rtl="0" algn="l">
              <a:lnSpc>
                <a:spcPct val="100000"/>
              </a:lnSpc>
              <a:spcBef>
                <a:spcPts val="352"/>
              </a:spcBef>
              <a:spcAft>
                <a:spcPts val="0"/>
              </a:spcAft>
              <a:buClr>
                <a:schemeClr val="dk1"/>
              </a:buClr>
              <a:buSzPct val="100000"/>
              <a:buNone/>
            </a:pPr>
            <a:r>
              <a:t/>
            </a:r>
            <a:endParaRPr>
              <a:solidFill>
                <a:srgbClr val="333333"/>
              </a:solidFill>
              <a:latin typeface="Open Sans"/>
              <a:ea typeface="Open Sans"/>
              <a:cs typeface="Open Sans"/>
              <a:sym typeface="Open Sans"/>
            </a:endParaRPr>
          </a:p>
          <a:p>
            <a:pPr indent="0" lvl="0" marL="0" rtl="0" algn="l">
              <a:lnSpc>
                <a:spcPct val="100000"/>
              </a:lnSpc>
              <a:spcBef>
                <a:spcPts val="352"/>
              </a:spcBef>
              <a:spcAft>
                <a:spcPts val="0"/>
              </a:spcAft>
              <a:buClr>
                <a:srgbClr val="474747"/>
              </a:buClr>
              <a:buSzPct val="100000"/>
              <a:buNone/>
            </a:pPr>
            <a:r>
              <a:rPr b="1" lang="en-GB">
                <a:solidFill>
                  <a:srgbClr val="474747"/>
                </a:solidFill>
                <a:latin typeface="Oswald"/>
                <a:ea typeface="Oswald"/>
                <a:cs typeface="Oswald"/>
                <a:sym typeface="Oswald"/>
              </a:rPr>
              <a:t>Phones &amp; Electronics</a:t>
            </a:r>
            <a:endParaRPr/>
          </a:p>
          <a:p>
            <a:pPr indent="-342900" lvl="0" marL="342900" rtl="0" algn="l">
              <a:lnSpc>
                <a:spcPct val="100000"/>
              </a:lnSpc>
              <a:spcBef>
                <a:spcPts val="352"/>
              </a:spcBef>
              <a:spcAft>
                <a:spcPts val="0"/>
              </a:spcAft>
              <a:buClr>
                <a:srgbClr val="333333"/>
              </a:buClr>
              <a:buSzPct val="100000"/>
              <a:buChar char="•"/>
            </a:pPr>
            <a:r>
              <a:rPr lang="en-GB">
                <a:solidFill>
                  <a:srgbClr val="333333"/>
                </a:solidFill>
                <a:latin typeface="Open Sans"/>
                <a:ea typeface="Open Sans"/>
                <a:cs typeface="Open Sans"/>
                <a:sym typeface="Open Sans"/>
              </a:rPr>
              <a:t>Phones and other electronics can be very distracting and may get lost or damaged.</a:t>
            </a:r>
            <a:br>
              <a:rPr lang="en-GB">
                <a:solidFill>
                  <a:srgbClr val="333333"/>
                </a:solidFill>
                <a:latin typeface="Open Sans"/>
                <a:ea typeface="Open Sans"/>
                <a:cs typeface="Open Sans"/>
                <a:sym typeface="Open Sans"/>
              </a:rPr>
            </a:br>
            <a:r>
              <a:rPr lang="en-GB">
                <a:solidFill>
                  <a:srgbClr val="333333"/>
                </a:solidFill>
                <a:latin typeface="Open Sans"/>
                <a:ea typeface="Open Sans"/>
                <a:cs typeface="Open Sans"/>
                <a:sym typeface="Open Sans"/>
              </a:rPr>
              <a:t>These will be collected in on arrival and returned at the end of camp. </a:t>
            </a:r>
            <a:endParaRPr>
              <a:solidFill>
                <a:srgbClr val="333333"/>
              </a:solidFill>
              <a:latin typeface="Open Sans"/>
              <a:ea typeface="Open Sans"/>
              <a:cs typeface="Open Sans"/>
              <a:sym typeface="Open Sans"/>
            </a:endParaRPr>
          </a:p>
          <a:p>
            <a:pPr indent="-231140" lvl="0" marL="342900" rtl="0" algn="l">
              <a:lnSpc>
                <a:spcPct val="100000"/>
              </a:lnSpc>
              <a:spcBef>
                <a:spcPts val="352"/>
              </a:spcBef>
              <a:spcAft>
                <a:spcPts val="0"/>
              </a:spcAft>
              <a:buClr>
                <a:schemeClr val="dk1"/>
              </a:buClr>
              <a:buSzPct val="100000"/>
              <a:buNone/>
            </a:pPr>
            <a:r>
              <a:t/>
            </a:r>
            <a:endParaRPr>
              <a:solidFill>
                <a:srgbClr val="333333"/>
              </a:solidFill>
              <a:latin typeface="Open Sans"/>
              <a:ea typeface="Open Sans"/>
              <a:cs typeface="Open Sans"/>
              <a:sym typeface="Open Sans"/>
            </a:endParaRPr>
          </a:p>
          <a:p>
            <a:pPr indent="0" lvl="0" marL="0" rtl="0" algn="l">
              <a:lnSpc>
                <a:spcPct val="100000"/>
              </a:lnSpc>
              <a:spcBef>
                <a:spcPts val="352"/>
              </a:spcBef>
              <a:spcAft>
                <a:spcPts val="0"/>
              </a:spcAft>
              <a:buClr>
                <a:srgbClr val="474747"/>
              </a:buClr>
              <a:buSzPct val="100000"/>
              <a:buNone/>
            </a:pPr>
            <a:r>
              <a:rPr b="1" lang="en-GB">
                <a:solidFill>
                  <a:srgbClr val="474747"/>
                </a:solidFill>
                <a:latin typeface="Oswald"/>
                <a:ea typeface="Oswald"/>
                <a:cs typeface="Oswald"/>
                <a:sym typeface="Oswald"/>
              </a:rPr>
              <a:t>Valuable Items</a:t>
            </a:r>
            <a:endParaRPr/>
          </a:p>
          <a:p>
            <a:pPr indent="-342900" lvl="0" marL="342900" rtl="0" algn="l">
              <a:lnSpc>
                <a:spcPct val="100000"/>
              </a:lnSpc>
              <a:spcBef>
                <a:spcPts val="352"/>
              </a:spcBef>
              <a:spcAft>
                <a:spcPts val="0"/>
              </a:spcAft>
              <a:buClr>
                <a:srgbClr val="333333"/>
              </a:buClr>
              <a:buSzPct val="100000"/>
              <a:buChar char="•"/>
            </a:pPr>
            <a:r>
              <a:rPr lang="en-GB">
                <a:solidFill>
                  <a:srgbClr val="333333"/>
                </a:solidFill>
                <a:latin typeface="Open Sans"/>
                <a:ea typeface="Open Sans"/>
                <a:cs typeface="Open Sans"/>
                <a:sym typeface="Open Sans"/>
              </a:rPr>
              <a:t>Sometimes things get damaged or lost, so please avoid this by leaving expensive items or items of sentimental value at home.</a:t>
            </a:r>
            <a:endParaRPr/>
          </a:p>
          <a:p>
            <a:pPr indent="-231140" lvl="0" marL="342900" rtl="0" algn="l">
              <a:lnSpc>
                <a:spcPct val="100000"/>
              </a:lnSpc>
              <a:spcBef>
                <a:spcPts val="352"/>
              </a:spcBef>
              <a:spcAft>
                <a:spcPts val="0"/>
              </a:spcAft>
              <a:buClr>
                <a:schemeClr val="dk1"/>
              </a:buClr>
              <a:buSzPct val="100000"/>
              <a:buNone/>
            </a:pPr>
            <a:r>
              <a:t/>
            </a:r>
            <a:endParaRPr>
              <a:solidFill>
                <a:srgbClr val="333333"/>
              </a:solidFill>
              <a:latin typeface="Open Sans"/>
              <a:ea typeface="Open Sans"/>
              <a:cs typeface="Open Sans"/>
              <a:sym typeface="Open Sans"/>
            </a:endParaRPr>
          </a:p>
          <a:p>
            <a:pPr indent="0" lvl="0" marL="0" rtl="0" algn="l">
              <a:lnSpc>
                <a:spcPct val="100000"/>
              </a:lnSpc>
              <a:spcBef>
                <a:spcPts val="352"/>
              </a:spcBef>
              <a:spcAft>
                <a:spcPts val="0"/>
              </a:spcAft>
              <a:buClr>
                <a:srgbClr val="474747"/>
              </a:buClr>
              <a:buSzPct val="100000"/>
              <a:buNone/>
            </a:pPr>
            <a:r>
              <a:rPr b="1" lang="en-GB">
                <a:solidFill>
                  <a:srgbClr val="474747"/>
                </a:solidFill>
                <a:latin typeface="Oswald"/>
                <a:ea typeface="Oswald"/>
                <a:cs typeface="Oswald"/>
                <a:sym typeface="Oswald"/>
              </a:rPr>
              <a:t>Nutty Snacks</a:t>
            </a:r>
            <a:endParaRPr/>
          </a:p>
          <a:p>
            <a:pPr indent="-342900" lvl="0" marL="342900" rtl="0" algn="l">
              <a:lnSpc>
                <a:spcPct val="100000"/>
              </a:lnSpc>
              <a:spcBef>
                <a:spcPts val="352"/>
              </a:spcBef>
              <a:spcAft>
                <a:spcPts val="0"/>
              </a:spcAft>
              <a:buClr>
                <a:srgbClr val="333333"/>
              </a:buClr>
              <a:buSzPct val="100000"/>
              <a:buChar char="•"/>
            </a:pPr>
            <a:r>
              <a:rPr lang="en-GB">
                <a:solidFill>
                  <a:srgbClr val="333333"/>
                </a:solidFill>
                <a:latin typeface="Open Sans"/>
                <a:ea typeface="Open Sans"/>
                <a:cs typeface="Open Sans"/>
                <a:sym typeface="Open Sans"/>
              </a:rPr>
              <a:t>Please don’t bring snacks that contain nuts or peanuts – even traces. Nuts and peanut allergies are fairly common and we wouldn’t want to make anyone ill, would we?</a:t>
            </a:r>
            <a:endParaRPr/>
          </a:p>
          <a:p>
            <a:pPr indent="-231140" lvl="0" marL="342900" rtl="0" algn="l">
              <a:lnSpc>
                <a:spcPct val="100000"/>
              </a:lnSpc>
              <a:spcBef>
                <a:spcPts val="352"/>
              </a:spcBef>
              <a:spcAft>
                <a:spcPts val="0"/>
              </a:spcAft>
              <a:buClr>
                <a:schemeClr val="dk1"/>
              </a:buClr>
              <a:buSzPct val="100000"/>
              <a:buNone/>
            </a:pPr>
            <a:r>
              <a:t/>
            </a:r>
            <a:endParaRPr>
              <a:solidFill>
                <a:srgbClr val="333333"/>
              </a:solidFill>
              <a:latin typeface="Open Sans"/>
              <a:ea typeface="Open Sans"/>
              <a:cs typeface="Open Sans"/>
              <a:sym typeface="Open Sans"/>
            </a:endParaRPr>
          </a:p>
          <a:p>
            <a:pPr indent="0" lvl="0" marL="0" rtl="0" algn="l">
              <a:lnSpc>
                <a:spcPct val="100000"/>
              </a:lnSpc>
              <a:spcBef>
                <a:spcPts val="352"/>
              </a:spcBef>
              <a:spcAft>
                <a:spcPts val="0"/>
              </a:spcAft>
              <a:buClr>
                <a:srgbClr val="474747"/>
              </a:buClr>
              <a:buSzPct val="100000"/>
              <a:buNone/>
            </a:pPr>
            <a:r>
              <a:rPr b="1" lang="en-GB">
                <a:solidFill>
                  <a:srgbClr val="474747"/>
                </a:solidFill>
                <a:latin typeface="Oswald"/>
                <a:ea typeface="Oswald"/>
                <a:cs typeface="Oswald"/>
                <a:sym typeface="Oswald"/>
              </a:rPr>
              <a:t>Obvious Stuff</a:t>
            </a:r>
            <a:endParaRPr/>
          </a:p>
          <a:p>
            <a:pPr indent="-342900" lvl="0" marL="342900" rtl="0" algn="l">
              <a:lnSpc>
                <a:spcPct val="100000"/>
              </a:lnSpc>
              <a:spcBef>
                <a:spcPts val="352"/>
              </a:spcBef>
              <a:spcAft>
                <a:spcPts val="0"/>
              </a:spcAft>
              <a:buClr>
                <a:srgbClr val="333333"/>
              </a:buClr>
              <a:buSzPct val="100000"/>
              <a:buChar char="•"/>
            </a:pPr>
            <a:r>
              <a:rPr lang="en-GB">
                <a:solidFill>
                  <a:srgbClr val="333333"/>
                </a:solidFill>
                <a:latin typeface="Open Sans"/>
                <a:ea typeface="Open Sans"/>
                <a:cs typeface="Open Sans"/>
                <a:sym typeface="Open Sans"/>
              </a:rPr>
              <a:t>No alcohol, drugs (except for prescribed medication), weapons, fireworks … you get the idea. These will be confiscated and reported if appropriate.</a:t>
            </a:r>
            <a:endParaRPr/>
          </a:p>
          <a:p>
            <a:pPr indent="-231140" lvl="0" marL="342900" rtl="0" algn="l">
              <a:lnSpc>
                <a:spcPct val="100000"/>
              </a:lnSpc>
              <a:spcBef>
                <a:spcPts val="352"/>
              </a:spcBef>
              <a:spcAft>
                <a:spcPts val="0"/>
              </a:spcAft>
              <a:buClr>
                <a:schemeClr val="dk1"/>
              </a:buClr>
              <a:buSzPct val="1000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lang="en-GB"/>
              <a:t>Electronics!</a:t>
            </a:r>
            <a:endParaRPr/>
          </a:p>
        </p:txBody>
      </p:sp>
      <p:sp>
        <p:nvSpPr>
          <p:cNvPr id="283" name="Google Shape;283;p27"/>
          <p:cNvSpPr txBox="1"/>
          <p:nvPr>
            <p:ph idx="1" type="body"/>
          </p:nvPr>
        </p:nvSpPr>
        <p:spPr>
          <a:xfrm>
            <a:off x="467544" y="1916832"/>
            <a:ext cx="4042792" cy="3199007"/>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lnSpc>
                <a:spcPct val="100000"/>
              </a:lnSpc>
              <a:spcBef>
                <a:spcPts val="0"/>
              </a:spcBef>
              <a:spcAft>
                <a:spcPts val="0"/>
              </a:spcAft>
              <a:buClr>
                <a:schemeClr val="dk1"/>
              </a:buClr>
              <a:buSzPct val="100000"/>
              <a:buChar char="•"/>
            </a:pPr>
            <a:r>
              <a:rPr lang="en-GB"/>
              <a:t>Mobile phones and other electronics will be allowed on the journey, but no electronic “gadgets” will be allowed in the Oakes.</a:t>
            </a:r>
            <a:endParaRPr/>
          </a:p>
          <a:p>
            <a:pPr indent="0" lvl="0" marL="0" rtl="0" algn="l">
              <a:lnSpc>
                <a:spcPct val="100000"/>
              </a:lnSpc>
              <a:spcBef>
                <a:spcPts val="592"/>
              </a:spcBef>
              <a:spcAft>
                <a:spcPts val="0"/>
              </a:spcAft>
              <a:buClr>
                <a:schemeClr val="dk1"/>
              </a:buClr>
              <a:buSzPct val="100000"/>
              <a:buNone/>
            </a:pPr>
            <a:r>
              <a:t/>
            </a:r>
            <a:endParaRPr/>
          </a:p>
        </p:txBody>
      </p:sp>
      <p:sp>
        <p:nvSpPr>
          <p:cNvPr descr="Image result for ipad" id="284" name="Google Shape;284;p27"/>
          <p:cNvSpPr/>
          <p:nvPr/>
        </p:nvSpPr>
        <p:spPr>
          <a:xfrm>
            <a:off x="0"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285" name="Google Shape;285;p27"/>
          <p:cNvPicPr preferRelativeResize="0"/>
          <p:nvPr/>
        </p:nvPicPr>
        <p:blipFill rotWithShape="1">
          <a:blip r:embed="rId3">
            <a:alphaModFix/>
          </a:blip>
          <a:srcRect b="0" l="0" r="0" t="0"/>
          <a:stretch/>
        </p:blipFill>
        <p:spPr>
          <a:xfrm rot="613510">
            <a:off x="6931133" y="3858539"/>
            <a:ext cx="1819275" cy="2514600"/>
          </a:xfrm>
          <a:prstGeom prst="rect">
            <a:avLst/>
          </a:prstGeom>
          <a:noFill/>
          <a:ln>
            <a:noFill/>
          </a:ln>
        </p:spPr>
      </p:pic>
      <p:pic>
        <p:nvPicPr>
          <p:cNvPr id="286" name="Google Shape;286;p27"/>
          <p:cNvPicPr preferRelativeResize="0"/>
          <p:nvPr/>
        </p:nvPicPr>
        <p:blipFill rotWithShape="1">
          <a:blip r:embed="rId4">
            <a:alphaModFix/>
          </a:blip>
          <a:srcRect b="0" l="52504" r="1905" t="0"/>
          <a:stretch/>
        </p:blipFill>
        <p:spPr>
          <a:xfrm rot="-1302668">
            <a:off x="4601916" y="2685613"/>
            <a:ext cx="1757861" cy="2297534"/>
          </a:xfrm>
          <a:prstGeom prst="rect">
            <a:avLst/>
          </a:prstGeom>
          <a:noFill/>
          <a:ln>
            <a:noFill/>
          </a:ln>
        </p:spPr>
      </p:pic>
      <p:pic>
        <p:nvPicPr>
          <p:cNvPr id="287" name="Google Shape;287;p27"/>
          <p:cNvPicPr preferRelativeResize="0"/>
          <p:nvPr/>
        </p:nvPicPr>
        <p:blipFill rotWithShape="1">
          <a:blip r:embed="rId5">
            <a:alphaModFix/>
          </a:blip>
          <a:srcRect b="0" l="0" r="0" t="0"/>
          <a:stretch/>
        </p:blipFill>
        <p:spPr>
          <a:xfrm rot="1542242">
            <a:off x="6084168" y="1556792"/>
            <a:ext cx="2657475" cy="17240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8"/>
          <p:cNvSpPr txBox="1"/>
          <p:nvPr>
            <p:ph type="title"/>
          </p:nvPr>
        </p:nvSpPr>
        <p:spPr>
          <a:xfrm>
            <a:off x="539552" y="13115"/>
            <a:ext cx="8229600" cy="576064"/>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b="1" lang="en-GB"/>
              <a:t>Spending money…</a:t>
            </a:r>
            <a:endParaRPr b="1"/>
          </a:p>
        </p:txBody>
      </p:sp>
      <p:sp>
        <p:nvSpPr>
          <p:cNvPr id="293" name="Google Shape;293;p28"/>
          <p:cNvSpPr txBox="1"/>
          <p:nvPr>
            <p:ph idx="1" type="body"/>
          </p:nvPr>
        </p:nvSpPr>
        <p:spPr>
          <a:xfrm>
            <a:off x="-13805" y="548680"/>
            <a:ext cx="9036496" cy="6165304"/>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3200"/>
              <a:buChar char="•"/>
            </a:pPr>
            <a:r>
              <a:rPr b="1" lang="en-GB"/>
              <a:t>Refreshments for the motorway stop! </a:t>
            </a:r>
            <a:r>
              <a:rPr lang="en-GB"/>
              <a:t>We are not providing lunch apart from the packed lunches for Free School Meals</a:t>
            </a:r>
            <a:endParaRPr/>
          </a:p>
          <a:p>
            <a:pPr indent="-342900" lvl="0" marL="342900" rtl="0" algn="l">
              <a:lnSpc>
                <a:spcPct val="100000"/>
              </a:lnSpc>
              <a:spcBef>
                <a:spcPts val="640"/>
              </a:spcBef>
              <a:spcAft>
                <a:spcPts val="0"/>
              </a:spcAft>
              <a:buClr>
                <a:schemeClr val="dk1"/>
              </a:buClr>
              <a:buSzPts val="3200"/>
              <a:buChar char="•"/>
            </a:pPr>
            <a:r>
              <a:rPr b="1" lang="en-GB"/>
              <a:t>Tuck Shop </a:t>
            </a:r>
            <a:r>
              <a:rPr lang="en-GB"/>
              <a:t>- This will be open once on the Saturday, and once on the Sunday. They are limited to £1.50/day on sweets/drinks</a:t>
            </a:r>
            <a:endParaRPr/>
          </a:p>
          <a:p>
            <a:pPr indent="-342900" lvl="0" marL="342900" rtl="0" algn="l">
              <a:lnSpc>
                <a:spcPct val="100000"/>
              </a:lnSpc>
              <a:spcBef>
                <a:spcPts val="640"/>
              </a:spcBef>
              <a:spcAft>
                <a:spcPts val="0"/>
              </a:spcAft>
              <a:buClr>
                <a:schemeClr val="dk1"/>
              </a:buClr>
              <a:buSzPts val="3200"/>
              <a:buChar char="•"/>
            </a:pPr>
            <a:r>
              <a:rPr b="1" lang="en-GB"/>
              <a:t>Oakes Merchandise </a:t>
            </a:r>
            <a:r>
              <a:rPr lang="en-GB"/>
              <a:t>- Clothing and books are usually sold at the very end of camp. They can spend as much as they like on merchandise. </a:t>
            </a:r>
            <a:endParaRPr/>
          </a:p>
          <a:p>
            <a:pPr indent="-285750" lvl="1" marL="742950" rtl="0" algn="l">
              <a:lnSpc>
                <a:spcPct val="100000"/>
              </a:lnSpc>
              <a:spcBef>
                <a:spcPts val="560"/>
              </a:spcBef>
              <a:spcAft>
                <a:spcPts val="0"/>
              </a:spcAft>
              <a:buClr>
                <a:schemeClr val="dk1"/>
              </a:buClr>
              <a:buSzPts val="2800"/>
              <a:buChar char="–"/>
            </a:pPr>
            <a:r>
              <a:rPr lang="en-GB"/>
              <a:t>Tee shirts cost £7 – £8 </a:t>
            </a:r>
            <a:endParaRPr/>
          </a:p>
          <a:p>
            <a:pPr indent="-285750" lvl="1" marL="742950" rtl="0" algn="l">
              <a:lnSpc>
                <a:spcPct val="100000"/>
              </a:lnSpc>
              <a:spcBef>
                <a:spcPts val="560"/>
              </a:spcBef>
              <a:spcAft>
                <a:spcPts val="0"/>
              </a:spcAft>
              <a:buClr>
                <a:schemeClr val="dk1"/>
              </a:buClr>
              <a:buSzPts val="2800"/>
              <a:buChar char="–"/>
            </a:pPr>
            <a:r>
              <a:rPr lang="en-GB"/>
              <a:t>Hoodies cost £16 – £18 (dependant on size).</a:t>
            </a:r>
            <a:endParaRPr/>
          </a:p>
          <a:p>
            <a:pPr indent="-342900" lvl="0" marL="342900" rtl="0" algn="l">
              <a:lnSpc>
                <a:spcPct val="100000"/>
              </a:lnSpc>
              <a:spcBef>
                <a:spcPts val="640"/>
              </a:spcBef>
              <a:spcAft>
                <a:spcPts val="0"/>
              </a:spcAft>
              <a:buClr>
                <a:schemeClr val="dk1"/>
              </a:buClr>
              <a:buSzPts val="3200"/>
              <a:buChar char="•"/>
            </a:pPr>
            <a:r>
              <a:rPr b="1" lang="en-GB"/>
              <a:t>Money getting lost</a:t>
            </a:r>
            <a:endParaRPr b="1"/>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29"/>
          <p:cNvSpPr txBox="1"/>
          <p:nvPr>
            <p:ph type="title"/>
          </p:nvPr>
        </p:nvSpPr>
        <p:spPr>
          <a:xfrm>
            <a:off x="179512" y="188640"/>
            <a:ext cx="8435280" cy="634082"/>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lang="en-GB"/>
              <a:t>Travel Arrangements – Return to Rugby</a:t>
            </a:r>
            <a:endParaRPr/>
          </a:p>
        </p:txBody>
      </p:sp>
      <p:sp>
        <p:nvSpPr>
          <p:cNvPr id="299" name="Google Shape;299;p29"/>
          <p:cNvSpPr txBox="1"/>
          <p:nvPr>
            <p:ph idx="1" type="body"/>
          </p:nvPr>
        </p:nvSpPr>
        <p:spPr>
          <a:xfrm>
            <a:off x="251520" y="908720"/>
            <a:ext cx="8712968" cy="5616624"/>
          </a:xfrm>
          <a:prstGeom prst="rect">
            <a:avLst/>
          </a:prstGeom>
          <a:noFill/>
          <a:ln>
            <a:noFill/>
          </a:ln>
        </p:spPr>
        <p:txBody>
          <a:bodyPr anchorCtr="0" anchor="t" bIns="45700" lIns="91425" spcFirstLastPara="1" rIns="91425" wrap="square" tIns="45700">
            <a:normAutofit fontScale="25000" lnSpcReduction="20000"/>
          </a:bodyPr>
          <a:lstStyle/>
          <a:p>
            <a:pPr indent="-323850" lvl="0" marL="342900" rtl="0" algn="l">
              <a:lnSpc>
                <a:spcPct val="100000"/>
              </a:lnSpc>
              <a:spcBef>
                <a:spcPts val="0"/>
              </a:spcBef>
              <a:spcAft>
                <a:spcPts val="0"/>
              </a:spcAft>
              <a:buClr>
                <a:schemeClr val="dk1"/>
              </a:buClr>
              <a:buSzPct val="100000"/>
              <a:buChar char="•"/>
            </a:pPr>
            <a:r>
              <a:rPr lang="en-GB" sz="11600"/>
              <a:t>Have Sunday buffet lunch</a:t>
            </a:r>
            <a:endParaRPr sz="11600"/>
          </a:p>
          <a:p>
            <a:pPr indent="-323850" lvl="0" marL="342900" rtl="0" algn="l">
              <a:lnSpc>
                <a:spcPct val="100000"/>
              </a:lnSpc>
              <a:spcBef>
                <a:spcPts val="640"/>
              </a:spcBef>
              <a:spcAft>
                <a:spcPts val="0"/>
              </a:spcAft>
              <a:buClr>
                <a:schemeClr val="dk1"/>
              </a:buClr>
              <a:buSzPct val="100000"/>
              <a:buChar char="•"/>
            </a:pPr>
            <a:r>
              <a:rPr lang="en-GB" sz="11600"/>
              <a:t>13:45 Load the coach</a:t>
            </a:r>
            <a:endParaRPr sz="11600"/>
          </a:p>
          <a:p>
            <a:pPr indent="-323850" lvl="0" marL="342900" rtl="0" algn="l">
              <a:lnSpc>
                <a:spcPct val="100000"/>
              </a:lnSpc>
              <a:spcBef>
                <a:spcPts val="640"/>
              </a:spcBef>
              <a:spcAft>
                <a:spcPts val="0"/>
              </a:spcAft>
              <a:buClr>
                <a:schemeClr val="dk1"/>
              </a:buClr>
              <a:buSzPct val="100000"/>
              <a:buChar char="•"/>
            </a:pPr>
            <a:r>
              <a:rPr lang="en-GB" sz="11600"/>
              <a:t>14:00 Leave the Oakes ☹</a:t>
            </a:r>
            <a:endParaRPr sz="11600"/>
          </a:p>
          <a:p>
            <a:pPr indent="-323850" lvl="0" marL="342900" rtl="0" algn="l">
              <a:lnSpc>
                <a:spcPct val="100000"/>
              </a:lnSpc>
              <a:spcBef>
                <a:spcPts val="640"/>
              </a:spcBef>
              <a:spcAft>
                <a:spcPts val="0"/>
              </a:spcAft>
              <a:buClr>
                <a:schemeClr val="dk1"/>
              </a:buClr>
              <a:buSzPct val="100000"/>
              <a:buChar char="•"/>
            </a:pPr>
            <a:r>
              <a:rPr lang="en-GB" sz="11600"/>
              <a:t>15:45 – 16:00 Arrive back at Overslade Road (providing that there are no hold ups on the motorway)</a:t>
            </a:r>
            <a:endParaRPr sz="11600"/>
          </a:p>
          <a:p>
            <a:pPr indent="-323850" lvl="0" marL="342900" rtl="0" algn="l">
              <a:lnSpc>
                <a:spcPct val="100000"/>
              </a:lnSpc>
              <a:spcBef>
                <a:spcPts val="640"/>
              </a:spcBef>
              <a:spcAft>
                <a:spcPts val="0"/>
              </a:spcAft>
              <a:buClr>
                <a:schemeClr val="dk1"/>
              </a:buClr>
              <a:buSzPct val="100000"/>
              <a:buChar char="•"/>
            </a:pPr>
            <a:r>
              <a:rPr lang="en-GB" sz="11600"/>
              <a:t>The gates of the School will be opened for parent parking on site at 15:45. </a:t>
            </a:r>
            <a:endParaRPr sz="11600"/>
          </a:p>
          <a:p>
            <a:pPr indent="-323850" lvl="0" marL="342900" rtl="0" algn="l">
              <a:lnSpc>
                <a:spcPct val="100000"/>
              </a:lnSpc>
              <a:spcBef>
                <a:spcPts val="640"/>
              </a:spcBef>
              <a:spcAft>
                <a:spcPts val="0"/>
              </a:spcAft>
              <a:buClr>
                <a:schemeClr val="dk1"/>
              </a:buClr>
              <a:buSzPct val="100000"/>
              <a:buChar char="•"/>
            </a:pPr>
            <a:r>
              <a:rPr lang="en-GB" sz="11600"/>
              <a:t>Please do not park in Overslade Lane as you will need to sign your child out with a member of staff before we let them off site. </a:t>
            </a:r>
            <a:endParaRPr sz="11600"/>
          </a:p>
          <a:p>
            <a:pPr indent="0" lvl="0" marL="0" rtl="0" algn="l">
              <a:lnSpc>
                <a:spcPct val="100000"/>
              </a:lnSpc>
              <a:spcBef>
                <a:spcPts val="640"/>
              </a:spcBef>
              <a:spcAft>
                <a:spcPts val="0"/>
              </a:spcAft>
              <a:buClr>
                <a:schemeClr val="dk1"/>
              </a:buClr>
              <a:buSzPct val="27586"/>
              <a:buNone/>
            </a:pPr>
            <a:r>
              <a:t/>
            </a:r>
            <a:endParaRPr sz="11600"/>
          </a:p>
          <a:p>
            <a:pPr indent="0" lvl="0" marL="0" rtl="0" algn="l">
              <a:lnSpc>
                <a:spcPct val="100000"/>
              </a:lnSpc>
              <a:spcBef>
                <a:spcPts val="640"/>
              </a:spcBef>
              <a:spcAft>
                <a:spcPts val="0"/>
              </a:spcAft>
              <a:buClr>
                <a:schemeClr val="dk1"/>
              </a:buClr>
              <a:buSzPct val="100000"/>
              <a:buNone/>
            </a:pPr>
            <a:r>
              <a:t/>
            </a:r>
            <a:endParaRPr/>
          </a:p>
          <a:p>
            <a:pPr indent="-139700" lvl="0" marL="342900" rtl="0" algn="l">
              <a:lnSpc>
                <a:spcPct val="100000"/>
              </a:lnSpc>
              <a:spcBef>
                <a:spcPts val="640"/>
              </a:spcBef>
              <a:spcAft>
                <a:spcPts val="0"/>
              </a:spcAft>
              <a:buClr>
                <a:schemeClr val="dk1"/>
              </a:buClr>
              <a:buSzPct val="100000"/>
              <a:buNone/>
            </a:pPr>
            <a:r>
              <a:t/>
            </a:r>
            <a:endParaRPr/>
          </a:p>
          <a:p>
            <a:pPr indent="-139700" lvl="0" marL="342900" rtl="0" algn="l">
              <a:lnSpc>
                <a:spcPct val="100000"/>
              </a:lnSpc>
              <a:spcBef>
                <a:spcPts val="640"/>
              </a:spcBef>
              <a:spcAft>
                <a:spcPts val="0"/>
              </a:spcAft>
              <a:buClr>
                <a:schemeClr val="dk1"/>
              </a:buClr>
              <a:buSzPct val="100000"/>
              <a:buNone/>
            </a:pPr>
            <a:r>
              <a:t/>
            </a:r>
            <a:endParaRPr/>
          </a:p>
          <a:p>
            <a:pPr indent="-139700" lvl="0" marL="342900" rtl="0" algn="l">
              <a:lnSpc>
                <a:spcPct val="100000"/>
              </a:lnSpc>
              <a:spcBef>
                <a:spcPts val="640"/>
              </a:spcBef>
              <a:spcAft>
                <a:spcPts val="0"/>
              </a:spcAft>
              <a:buClr>
                <a:schemeClr val="dk1"/>
              </a:buClr>
              <a:buSzPct val="1000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30"/>
          <p:cNvSpPr txBox="1"/>
          <p:nvPr>
            <p:ph type="title"/>
          </p:nvPr>
        </p:nvSpPr>
        <p:spPr>
          <a:xfrm>
            <a:off x="179512" y="188640"/>
            <a:ext cx="8435280" cy="634082"/>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lang="en-GB"/>
              <a:t>Retrieving Luggage and Lost Property</a:t>
            </a:r>
            <a:endParaRPr/>
          </a:p>
        </p:txBody>
      </p:sp>
      <p:sp>
        <p:nvSpPr>
          <p:cNvPr id="305" name="Google Shape;305;p30"/>
          <p:cNvSpPr txBox="1"/>
          <p:nvPr>
            <p:ph idx="1" type="body"/>
          </p:nvPr>
        </p:nvSpPr>
        <p:spPr>
          <a:xfrm>
            <a:off x="251520" y="980728"/>
            <a:ext cx="8712968" cy="3096344"/>
          </a:xfrm>
          <a:prstGeom prst="rect">
            <a:avLst/>
          </a:prstGeom>
          <a:noFill/>
          <a:ln>
            <a:noFill/>
          </a:ln>
        </p:spPr>
        <p:txBody>
          <a:bodyPr anchorCtr="0" anchor="t" bIns="45700" lIns="91425" spcFirstLastPara="1" rIns="91425" wrap="square" tIns="45700">
            <a:normAutofit fontScale="62500" lnSpcReduction="20000"/>
          </a:bodyPr>
          <a:lstStyle/>
          <a:p>
            <a:pPr indent="-312420" lvl="0" marL="342900" rtl="0" algn="l">
              <a:lnSpc>
                <a:spcPct val="100000"/>
              </a:lnSpc>
              <a:spcBef>
                <a:spcPts val="0"/>
              </a:spcBef>
              <a:spcAft>
                <a:spcPts val="0"/>
              </a:spcAft>
              <a:buClr>
                <a:schemeClr val="dk1"/>
              </a:buClr>
              <a:buSzPct val="100000"/>
              <a:buChar char="•"/>
            </a:pPr>
            <a:r>
              <a:rPr lang="en-GB"/>
              <a:t>Students retrieve their luggage from the coach and bring it with them into the school main car park, where they can hand it over to parents/carers. </a:t>
            </a:r>
            <a:endParaRPr/>
          </a:p>
          <a:p>
            <a:pPr indent="-312420" lvl="0" marL="342900" rtl="0" algn="l">
              <a:lnSpc>
                <a:spcPct val="100000"/>
              </a:lnSpc>
              <a:spcBef>
                <a:spcPts val="496"/>
              </a:spcBef>
              <a:spcAft>
                <a:spcPts val="0"/>
              </a:spcAft>
              <a:buClr>
                <a:schemeClr val="dk1"/>
              </a:buClr>
              <a:buSzPct val="100000"/>
              <a:buChar char="•"/>
            </a:pPr>
            <a:r>
              <a:rPr lang="en-GB"/>
              <a:t>Students retrieve their school bags from the Fitness Suite with Mr Unwin. They will need to walk around the outside of the school and go through the back entrance of the Sports Centre. </a:t>
            </a:r>
            <a:endParaRPr/>
          </a:p>
          <a:p>
            <a:pPr indent="-312420" lvl="0" marL="342900" rtl="0" algn="l">
              <a:lnSpc>
                <a:spcPct val="100000"/>
              </a:lnSpc>
              <a:spcBef>
                <a:spcPts val="496"/>
              </a:spcBef>
              <a:spcAft>
                <a:spcPts val="0"/>
              </a:spcAft>
              <a:buClr>
                <a:schemeClr val="dk1"/>
              </a:buClr>
              <a:buSzPct val="100000"/>
              <a:buChar char="•"/>
            </a:pPr>
            <a:r>
              <a:rPr lang="en-GB"/>
              <a:t>Lost property will be displayed outside the School. Parents/students check the lost property to make sure that they haven’t left anything!</a:t>
            </a:r>
            <a:endParaRPr/>
          </a:p>
          <a:p>
            <a:pPr indent="-185420" lvl="0" marL="342900" rtl="0" algn="l">
              <a:lnSpc>
                <a:spcPct val="100000"/>
              </a:lnSpc>
              <a:spcBef>
                <a:spcPts val="496"/>
              </a:spcBef>
              <a:spcAft>
                <a:spcPts val="0"/>
              </a:spcAft>
              <a:buClr>
                <a:schemeClr val="dk1"/>
              </a:buClr>
              <a:buSzPct val="100000"/>
              <a:buNone/>
            </a:pPr>
            <a:r>
              <a:t/>
            </a:r>
            <a:endParaRPr/>
          </a:p>
          <a:p>
            <a:pPr indent="-185420" lvl="0" marL="342900" rtl="0" algn="l">
              <a:lnSpc>
                <a:spcPct val="100000"/>
              </a:lnSpc>
              <a:spcBef>
                <a:spcPts val="496"/>
              </a:spcBef>
              <a:spcAft>
                <a:spcPts val="0"/>
              </a:spcAft>
              <a:buClr>
                <a:schemeClr val="dk1"/>
              </a:buClr>
              <a:buSzPct val="100000"/>
              <a:buNone/>
            </a:pPr>
            <a:r>
              <a:t/>
            </a:r>
            <a:endParaRPr/>
          </a:p>
          <a:p>
            <a:pPr indent="-185420" lvl="0" marL="342900" rtl="0" algn="l">
              <a:lnSpc>
                <a:spcPct val="100000"/>
              </a:lnSpc>
              <a:spcBef>
                <a:spcPts val="496"/>
              </a:spcBef>
              <a:spcAft>
                <a:spcPts val="0"/>
              </a:spcAft>
              <a:buClr>
                <a:schemeClr val="dk1"/>
              </a:buClr>
              <a:buSzPct val="100000"/>
              <a:buNone/>
            </a:pPr>
            <a:r>
              <a:t/>
            </a:r>
            <a:endParaRPr/>
          </a:p>
        </p:txBody>
      </p:sp>
      <p:pic>
        <p:nvPicPr>
          <p:cNvPr id="306" name="Google Shape;306;p30"/>
          <p:cNvPicPr preferRelativeResize="0"/>
          <p:nvPr/>
        </p:nvPicPr>
        <p:blipFill rotWithShape="1">
          <a:blip r:embed="rId3">
            <a:alphaModFix/>
          </a:blip>
          <a:srcRect b="0" l="0" r="0" t="0"/>
          <a:stretch/>
        </p:blipFill>
        <p:spPr>
          <a:xfrm>
            <a:off x="971600" y="4509120"/>
            <a:ext cx="2857500" cy="1600200"/>
          </a:xfrm>
          <a:prstGeom prst="rect">
            <a:avLst/>
          </a:prstGeom>
          <a:noFill/>
          <a:ln>
            <a:noFill/>
          </a:ln>
        </p:spPr>
      </p:pic>
      <p:pic>
        <p:nvPicPr>
          <p:cNvPr id="307" name="Google Shape;307;p30"/>
          <p:cNvPicPr preferRelativeResize="0"/>
          <p:nvPr/>
        </p:nvPicPr>
        <p:blipFill rotWithShape="1">
          <a:blip r:embed="rId4">
            <a:alphaModFix/>
          </a:blip>
          <a:srcRect b="0" l="0" r="0" t="0"/>
          <a:stretch/>
        </p:blipFill>
        <p:spPr>
          <a:xfrm>
            <a:off x="4572000" y="3717032"/>
            <a:ext cx="3816424" cy="276112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31"/>
          <p:cNvSpPr txBox="1"/>
          <p:nvPr>
            <p:ph type="title"/>
          </p:nvPr>
        </p:nvSpPr>
        <p:spPr>
          <a:xfrm>
            <a:off x="179512" y="188640"/>
            <a:ext cx="8435280" cy="634082"/>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alibri"/>
              <a:buNone/>
            </a:pPr>
            <a:r>
              <a:rPr lang="en-GB"/>
              <a:t>Your Child’s Safety</a:t>
            </a:r>
            <a:endParaRPr/>
          </a:p>
        </p:txBody>
      </p:sp>
      <p:sp>
        <p:nvSpPr>
          <p:cNvPr id="313" name="Google Shape;313;p31"/>
          <p:cNvSpPr txBox="1"/>
          <p:nvPr>
            <p:ph idx="1" type="body"/>
          </p:nvPr>
        </p:nvSpPr>
        <p:spPr>
          <a:xfrm>
            <a:off x="251520" y="1412776"/>
            <a:ext cx="8712968" cy="3672408"/>
          </a:xfrm>
          <a:prstGeom prst="rect">
            <a:avLst/>
          </a:prstGeom>
          <a:solidFill>
            <a:srgbClr val="FF99FF"/>
          </a:solidFill>
          <a:ln>
            <a:noFill/>
          </a:ln>
        </p:spPr>
        <p:txBody>
          <a:bodyPr anchorCtr="0" anchor="t" bIns="45700" lIns="91425" spcFirstLastPara="1" rIns="91425" wrap="square" tIns="45700">
            <a:normAutofit fontScale="25000" lnSpcReduction="20000"/>
          </a:bodyPr>
          <a:lstStyle/>
          <a:p>
            <a:pPr indent="-342947" lvl="0" marL="342900" rtl="0" algn="l">
              <a:lnSpc>
                <a:spcPct val="100000"/>
              </a:lnSpc>
              <a:spcBef>
                <a:spcPts val="0"/>
              </a:spcBef>
              <a:spcAft>
                <a:spcPts val="0"/>
              </a:spcAft>
              <a:buClr>
                <a:schemeClr val="dk1"/>
              </a:buClr>
              <a:buSzPct val="100000"/>
              <a:buChar char="•"/>
            </a:pPr>
            <a:r>
              <a:rPr lang="en-GB" sz="15403"/>
              <a:t>Students </a:t>
            </a:r>
            <a:r>
              <a:rPr b="1" lang="en-GB" sz="15403" u="sng"/>
              <a:t>must not leave </a:t>
            </a:r>
            <a:r>
              <a:rPr lang="en-GB" sz="15403"/>
              <a:t>the school site until they have checked out with one of the members of staff who will dismiss them </a:t>
            </a:r>
            <a:r>
              <a:rPr b="1" lang="en-GB" sz="15403" u="sng"/>
              <a:t>with</a:t>
            </a:r>
            <a:r>
              <a:rPr lang="en-GB" sz="15403"/>
              <a:t> their parent/carer. </a:t>
            </a:r>
            <a:endParaRPr sz="15403"/>
          </a:p>
          <a:p>
            <a:pPr indent="-289029" lvl="2" marL="1143000" rtl="0" algn="l">
              <a:lnSpc>
                <a:spcPct val="100000"/>
              </a:lnSpc>
              <a:spcBef>
                <a:spcPts val="560"/>
              </a:spcBef>
              <a:spcAft>
                <a:spcPts val="0"/>
              </a:spcAft>
              <a:buClr>
                <a:schemeClr val="dk1"/>
              </a:buClr>
              <a:buSzPct val="100000"/>
              <a:buChar char="•"/>
            </a:pPr>
            <a:r>
              <a:rPr lang="en-GB" sz="15003"/>
              <a:t>Boys with Mr Smith</a:t>
            </a:r>
            <a:endParaRPr sz="14603"/>
          </a:p>
          <a:p>
            <a:pPr indent="-289029" lvl="2" marL="1143000" rtl="0" algn="l">
              <a:lnSpc>
                <a:spcPct val="100000"/>
              </a:lnSpc>
              <a:spcBef>
                <a:spcPts val="560"/>
              </a:spcBef>
              <a:spcAft>
                <a:spcPts val="0"/>
              </a:spcAft>
              <a:buClr>
                <a:schemeClr val="dk1"/>
              </a:buClr>
              <a:buSzPct val="100000"/>
              <a:buChar char="•"/>
            </a:pPr>
            <a:r>
              <a:rPr lang="en-GB" sz="15003"/>
              <a:t>Girls with Mrs Hobbs</a:t>
            </a:r>
            <a:endParaRPr sz="14603"/>
          </a:p>
          <a:p>
            <a:pPr indent="-139700" lvl="0" marL="342900" rtl="0" algn="l">
              <a:lnSpc>
                <a:spcPct val="100000"/>
              </a:lnSpc>
              <a:spcBef>
                <a:spcPts val="640"/>
              </a:spcBef>
              <a:spcAft>
                <a:spcPts val="0"/>
              </a:spcAft>
              <a:buClr>
                <a:schemeClr val="dk1"/>
              </a:buClr>
              <a:buSzPct val="100000"/>
              <a:buNone/>
            </a:pPr>
            <a:r>
              <a:t/>
            </a:r>
            <a:endParaRPr/>
          </a:p>
          <a:p>
            <a:pPr indent="0" lvl="0" marL="0" rtl="0" algn="l">
              <a:lnSpc>
                <a:spcPct val="100000"/>
              </a:lnSpc>
              <a:spcBef>
                <a:spcPts val="640"/>
              </a:spcBef>
              <a:spcAft>
                <a:spcPts val="0"/>
              </a:spcAft>
              <a:buClr>
                <a:schemeClr val="dk1"/>
              </a:buClr>
              <a:buSzPct val="100000"/>
              <a:buNone/>
            </a:pPr>
            <a:r>
              <a:t/>
            </a:r>
            <a:endParaRPr/>
          </a:p>
          <a:p>
            <a:pPr indent="0" lvl="0" marL="0" rtl="0" algn="l">
              <a:lnSpc>
                <a:spcPct val="100000"/>
              </a:lnSpc>
              <a:spcBef>
                <a:spcPts val="640"/>
              </a:spcBef>
              <a:spcAft>
                <a:spcPts val="0"/>
              </a:spcAft>
              <a:buClr>
                <a:schemeClr val="dk1"/>
              </a:buClr>
              <a:buSzPct val="100000"/>
              <a:buNone/>
            </a:pPr>
            <a:r>
              <a:t/>
            </a:r>
            <a:endParaRPr/>
          </a:p>
          <a:p>
            <a:pPr indent="-139700" lvl="0" marL="342900" rtl="0" algn="l">
              <a:lnSpc>
                <a:spcPct val="100000"/>
              </a:lnSpc>
              <a:spcBef>
                <a:spcPts val="640"/>
              </a:spcBef>
              <a:spcAft>
                <a:spcPts val="0"/>
              </a:spcAft>
              <a:buClr>
                <a:schemeClr val="dk1"/>
              </a:buClr>
              <a:buSzPct val="100000"/>
              <a:buNone/>
            </a:pPr>
            <a:r>
              <a:t/>
            </a:r>
            <a:endParaRPr/>
          </a:p>
          <a:p>
            <a:pPr indent="-139700" lvl="0" marL="342900" rtl="0" algn="l">
              <a:lnSpc>
                <a:spcPct val="100000"/>
              </a:lnSpc>
              <a:spcBef>
                <a:spcPts val="640"/>
              </a:spcBef>
              <a:spcAft>
                <a:spcPts val="0"/>
              </a:spcAft>
              <a:buClr>
                <a:schemeClr val="dk1"/>
              </a:buClr>
              <a:buSzPct val="100000"/>
              <a:buNone/>
            </a:pPr>
            <a:r>
              <a:t/>
            </a:r>
            <a:endParaRPr/>
          </a:p>
          <a:p>
            <a:pPr indent="-139700" lvl="0" marL="342900" rtl="0" algn="l">
              <a:lnSpc>
                <a:spcPct val="100000"/>
              </a:lnSpc>
              <a:spcBef>
                <a:spcPts val="640"/>
              </a:spcBef>
              <a:spcAft>
                <a:spcPts val="0"/>
              </a:spcAft>
              <a:buClr>
                <a:schemeClr val="dk1"/>
              </a:buClr>
              <a:buSzPct val="1000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3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Calibri"/>
              <a:buNone/>
            </a:pPr>
            <a:r>
              <a:rPr lang="en-GB"/>
              <a:t>In an emergency…..</a:t>
            </a:r>
            <a:endParaRPr/>
          </a:p>
        </p:txBody>
      </p:sp>
      <p:sp>
        <p:nvSpPr>
          <p:cNvPr id="319" name="Google Shape;319;p3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lnSpc>
                <a:spcPct val="100000"/>
              </a:lnSpc>
              <a:spcBef>
                <a:spcPts val="0"/>
              </a:spcBef>
              <a:spcAft>
                <a:spcPts val="0"/>
              </a:spcAft>
              <a:buClr>
                <a:schemeClr val="dk1"/>
              </a:buClr>
              <a:buSzPts val="3200"/>
              <a:buChar char="•"/>
            </a:pPr>
            <a:r>
              <a:rPr lang="en-GB"/>
              <a:t>If you need to contact us </a:t>
            </a:r>
            <a:r>
              <a:rPr b="1" lang="en-GB" u="sng">
                <a:solidFill>
                  <a:srgbClr val="FF0000"/>
                </a:solidFill>
              </a:rPr>
              <a:t>urgently</a:t>
            </a:r>
            <a:r>
              <a:rPr lang="en-GB">
                <a:solidFill>
                  <a:srgbClr val="FF0000"/>
                </a:solidFill>
              </a:rPr>
              <a:t> </a:t>
            </a:r>
            <a:r>
              <a:rPr lang="en-GB"/>
              <a:t>during the weekend the details are:</a:t>
            </a:r>
            <a:endParaRPr/>
          </a:p>
          <a:p>
            <a:pPr indent="-139700" lvl="0" marL="342900" rtl="0" algn="l">
              <a:lnSpc>
                <a:spcPct val="100000"/>
              </a:lnSpc>
              <a:spcBef>
                <a:spcPts val="640"/>
              </a:spcBef>
              <a:spcAft>
                <a:spcPts val="0"/>
              </a:spcAft>
              <a:buClr>
                <a:schemeClr val="dk1"/>
              </a:buClr>
              <a:buSzPts val="3200"/>
              <a:buNone/>
            </a:pPr>
            <a:r>
              <a:t/>
            </a:r>
            <a:endParaRPr>
              <a:solidFill>
                <a:srgbClr val="FF0000"/>
              </a:solidFill>
            </a:endParaRPr>
          </a:p>
          <a:p>
            <a:pPr indent="-342900" lvl="0" marL="342900" rtl="0" algn="l">
              <a:lnSpc>
                <a:spcPct val="100000"/>
              </a:lnSpc>
              <a:spcBef>
                <a:spcPts val="640"/>
              </a:spcBef>
              <a:spcAft>
                <a:spcPts val="0"/>
              </a:spcAft>
              <a:buClr>
                <a:srgbClr val="FF0000"/>
              </a:buClr>
              <a:buSzPts val="3200"/>
              <a:buChar char="•"/>
            </a:pPr>
            <a:r>
              <a:rPr lang="en-GB">
                <a:solidFill>
                  <a:srgbClr val="FF0000"/>
                </a:solidFill>
              </a:rPr>
              <a:t>The Oakes Holiday Centre</a:t>
            </a:r>
            <a:endParaRPr/>
          </a:p>
          <a:p>
            <a:pPr indent="-139700" lvl="0" marL="342900" rtl="0" algn="l">
              <a:lnSpc>
                <a:spcPct val="100000"/>
              </a:lnSpc>
              <a:spcBef>
                <a:spcPts val="640"/>
              </a:spcBef>
              <a:spcAft>
                <a:spcPts val="0"/>
              </a:spcAft>
              <a:buClr>
                <a:schemeClr val="dk1"/>
              </a:buClr>
              <a:buSzPts val="3200"/>
              <a:buNone/>
            </a:pPr>
            <a:r>
              <a:t/>
            </a:r>
            <a:endParaRPr>
              <a:solidFill>
                <a:srgbClr val="FF0000"/>
              </a:solidFill>
            </a:endParaRPr>
          </a:p>
          <a:p>
            <a:pPr indent="-342900" lvl="0" marL="342900" rtl="0" algn="l">
              <a:lnSpc>
                <a:spcPct val="100000"/>
              </a:lnSpc>
              <a:spcBef>
                <a:spcPts val="640"/>
              </a:spcBef>
              <a:spcAft>
                <a:spcPts val="0"/>
              </a:spcAft>
              <a:buClr>
                <a:srgbClr val="FF0000"/>
              </a:buClr>
              <a:buSzPts val="3200"/>
              <a:buChar char="•"/>
            </a:pPr>
            <a:r>
              <a:rPr lang="en-GB">
                <a:solidFill>
                  <a:srgbClr val="FF0000"/>
                </a:solidFill>
              </a:rPr>
              <a:t>Tel: 0114 2359995</a:t>
            </a:r>
            <a:endParaRPr>
              <a:solidFill>
                <a:srgbClr val="FF0000"/>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g2b4ae1c6429_0_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SzPct val="45454"/>
              <a:buNone/>
            </a:pPr>
            <a:r>
              <a:rPr lang="en-GB"/>
              <a:t>Medical Forms/Consent/Booking Forms</a:t>
            </a:r>
            <a:endParaRPr/>
          </a:p>
        </p:txBody>
      </p:sp>
      <p:sp>
        <p:nvSpPr>
          <p:cNvPr id="326" name="Google Shape;326;g2b4ae1c6429_0_6"/>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00000"/>
              </a:lnSpc>
              <a:spcBef>
                <a:spcPts val="360"/>
              </a:spcBef>
              <a:spcAft>
                <a:spcPts val="0"/>
              </a:spcAft>
              <a:buSzPct val="60810"/>
              <a:buNone/>
            </a:pPr>
            <a:r>
              <a:rPr lang="en-GB"/>
              <a:t>Please ensure that you have completed the following:</a:t>
            </a:r>
            <a:endParaRPr/>
          </a:p>
          <a:p>
            <a:pPr indent="0" lvl="0" marL="0" rtl="0" algn="l">
              <a:lnSpc>
                <a:spcPct val="100000"/>
              </a:lnSpc>
              <a:spcBef>
                <a:spcPts val="360"/>
              </a:spcBef>
              <a:spcAft>
                <a:spcPts val="0"/>
              </a:spcAft>
              <a:buSzPct val="60810"/>
              <a:buNone/>
            </a:pPr>
            <a:r>
              <a:t/>
            </a:r>
            <a:endParaRPr/>
          </a:p>
          <a:p>
            <a:pPr indent="0" lvl="0" marL="0" rtl="0" algn="l">
              <a:lnSpc>
                <a:spcPct val="100000"/>
              </a:lnSpc>
              <a:spcBef>
                <a:spcPts val="360"/>
              </a:spcBef>
              <a:spcAft>
                <a:spcPts val="0"/>
              </a:spcAft>
              <a:buSzPct val="60810"/>
              <a:buNone/>
            </a:pPr>
            <a:r>
              <a:rPr lang="en-GB"/>
              <a:t>The Oakes Booking Form via the link to the Oakes website</a:t>
            </a:r>
            <a:endParaRPr/>
          </a:p>
          <a:p>
            <a:pPr indent="0" lvl="0" marL="0" rtl="0" algn="l">
              <a:lnSpc>
                <a:spcPct val="100000"/>
              </a:lnSpc>
              <a:spcBef>
                <a:spcPts val="360"/>
              </a:spcBef>
              <a:spcAft>
                <a:spcPts val="0"/>
              </a:spcAft>
              <a:buSzPct val="60810"/>
              <a:buNone/>
            </a:pPr>
            <a:r>
              <a:t/>
            </a:r>
            <a:endParaRPr/>
          </a:p>
          <a:p>
            <a:pPr indent="0" lvl="0" marL="0" rtl="0" algn="l">
              <a:lnSpc>
                <a:spcPct val="100000"/>
              </a:lnSpc>
              <a:spcBef>
                <a:spcPts val="360"/>
              </a:spcBef>
              <a:spcAft>
                <a:spcPts val="0"/>
              </a:spcAft>
              <a:buSzPct val="60810"/>
              <a:buNone/>
            </a:pPr>
            <a:r>
              <a:rPr lang="en-GB"/>
              <a:t>The Google Form giving medical consent and contact details </a:t>
            </a:r>
            <a:endParaRPr/>
          </a:p>
          <a:p>
            <a:pPr indent="0" lvl="0" marL="0" rtl="0" algn="l">
              <a:lnSpc>
                <a:spcPct val="100000"/>
              </a:lnSpc>
              <a:spcBef>
                <a:spcPts val="360"/>
              </a:spcBef>
              <a:spcAft>
                <a:spcPts val="0"/>
              </a:spcAft>
              <a:buSzPct val="60810"/>
              <a:buNone/>
            </a:pPr>
            <a:r>
              <a:t/>
            </a:r>
            <a:endParaRPr/>
          </a:p>
          <a:p>
            <a:pPr indent="0" lvl="0" marL="0" rtl="0" algn="l">
              <a:lnSpc>
                <a:spcPct val="100000"/>
              </a:lnSpc>
              <a:spcBef>
                <a:spcPts val="360"/>
              </a:spcBef>
              <a:spcAft>
                <a:spcPts val="0"/>
              </a:spcAft>
              <a:buSzPct val="60810"/>
              <a:buNone/>
            </a:pPr>
            <a:r>
              <a:rPr lang="en-GB"/>
              <a:t>Both can be found on the email sent to you last week.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33"/>
          <p:cNvSpPr/>
          <p:nvPr/>
        </p:nvSpPr>
        <p:spPr>
          <a:xfrm>
            <a:off x="1619672" y="440532"/>
            <a:ext cx="6119812" cy="1655762"/>
          </a:xfrm>
          <a:prstGeom prst="rect">
            <a:avLst/>
          </a:prstGeom>
        </p:spPr>
        <p:txBody>
          <a:bodyPr>
            <a:prstTxWarp prst="textPlain"/>
          </a:bodyPr>
          <a:lstStyle/>
          <a:p>
            <a:pPr lvl="0" algn="ctr"/>
            <a:r>
              <a:rPr b="0" i="0">
                <a:ln>
                  <a:noFill/>
                </a:ln>
                <a:gradFill>
                  <a:gsLst>
                    <a:gs pos="0">
                      <a:srgbClr val="FFFF00"/>
                    </a:gs>
                    <a:gs pos="100000">
                      <a:srgbClr val="FFFFFF"/>
                    </a:gs>
                  </a:gsLst>
                  <a:lin ang="5400000" scaled="0"/>
                </a:gradFill>
                <a:latin typeface="Arial Black"/>
              </a:rPr>
              <a:t>Any Questions?</a:t>
            </a:r>
          </a:p>
        </p:txBody>
      </p:sp>
      <p:pic>
        <p:nvPicPr>
          <p:cNvPr descr="ist2_2334825_puzzled_kids_cartoon" id="332" name="Google Shape;332;p33">
            <a:hlinkClick r:id="rId3"/>
          </p:cNvPr>
          <p:cNvPicPr preferRelativeResize="0"/>
          <p:nvPr/>
        </p:nvPicPr>
        <p:blipFill rotWithShape="1">
          <a:blip r:embed="rId4">
            <a:alphaModFix/>
          </a:blip>
          <a:srcRect b="0" l="0" r="0" t="0"/>
          <a:stretch/>
        </p:blipFill>
        <p:spPr>
          <a:xfrm>
            <a:off x="3059832" y="2222629"/>
            <a:ext cx="2962275" cy="2505075"/>
          </a:xfrm>
          <a:prstGeom prst="rect">
            <a:avLst/>
          </a:prstGeom>
          <a:noFill/>
          <a:ln cap="flat" cmpd="sng" w="28575">
            <a:solidFill>
              <a:srgbClr val="000000"/>
            </a:solidFill>
            <a:prstDash val="solid"/>
            <a:miter lim="800000"/>
            <a:headEnd len="sm" w="sm" type="none"/>
            <a:tailEnd len="sm" w="sm" type="none"/>
          </a:ln>
        </p:spPr>
      </p:pic>
      <p:sp>
        <p:nvSpPr>
          <p:cNvPr id="333" name="Google Shape;333;p33"/>
          <p:cNvSpPr/>
          <p:nvPr/>
        </p:nvSpPr>
        <p:spPr>
          <a:xfrm>
            <a:off x="1091897" y="5661248"/>
            <a:ext cx="7175362"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lang="en-GB" sz="3200">
                <a:solidFill>
                  <a:schemeClr val="dk1"/>
                </a:solidFill>
                <a:latin typeface="Calibri"/>
                <a:ea typeface="Calibri"/>
                <a:cs typeface="Calibri"/>
                <a:sym typeface="Calibri"/>
              </a:rPr>
              <a:t>luana.bastos@harris.covmat.org</a:t>
            </a:r>
            <a:endParaRPr b="0" i="0" sz="3200" u="none" cap="none" strike="noStrike">
              <a:solidFill>
                <a:schemeClr val="dk1"/>
              </a:solidFill>
              <a:latin typeface="Calibri"/>
              <a:ea typeface="Calibri"/>
              <a:cs typeface="Calibri"/>
              <a:sym typeface="Calibri"/>
            </a:endParaRPr>
          </a:p>
        </p:txBody>
      </p:sp>
      <p:sp>
        <p:nvSpPr>
          <p:cNvPr id="334" name="Google Shape;334;p33"/>
          <p:cNvSpPr/>
          <p:nvPr/>
        </p:nvSpPr>
        <p:spPr>
          <a:xfrm>
            <a:off x="1741785" y="4881224"/>
            <a:ext cx="5598368"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600"/>
              <a:buFont typeface="Arial"/>
              <a:buNone/>
            </a:pPr>
            <a:r>
              <a:rPr b="0" i="0" lang="en-GB" sz="3600" u="sng" cap="none" strike="noStrike">
                <a:solidFill>
                  <a:srgbClr val="000000"/>
                </a:solidFill>
                <a:latin typeface="Calibri"/>
                <a:ea typeface="Calibri"/>
                <a:cs typeface="Calibri"/>
                <a:sym typeface="Calibri"/>
                <a:hlinkClick r:id="rId5">
                  <a:extLst>
                    <a:ext uri="{A12FA001-AC4F-418D-AE19-62706E023703}">
                      <ahyp:hlinkClr val="tx"/>
                    </a:ext>
                  </a:extLst>
                </a:hlinkClick>
              </a:rPr>
              <a:t>www.oakes.org.uk/harris</a:t>
            </a:r>
            <a:endParaRPr b="1" i="0" sz="3600" u="none" cap="none" strike="noStrike">
              <a:solidFill>
                <a:srgbClr val="4F81BD"/>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2015-01-28T10:06:40Z</dcterms:created>
  <dc:creator>Mrs Whitington</dc:creator>
</cp:coreProperties>
</file>