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02" d="100"/>
          <a:sy n="102" d="100"/>
        </p:scale>
        <p:origin x="898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9dcd36f41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9dcd36f41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07225af93a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07225af93a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305bfc7ef2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305bfc7ef2c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305bfc7ef2c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305bfc7ef2c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9dcd36f41d_0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9dcd36f41d_0_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305bfc7ef2c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305bfc7ef2c_0_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07225af93a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07225af93a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9dcd36f41d_0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9dcd36f41d_0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9dcd36f41d_0_1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9dcd36f41d_0_1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9dcd36f41d_0_1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9dcd36f41d_0_1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9dcd36f41d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29dcd36f41d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9dcd36f41d_0_1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Google Shape;123;g29dcd36f41d_0_1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9dcd36f41d_0_1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29dcd36f41d_0_1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g307225af93a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Google Shape;136;g307225af93a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9dcd36f41d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9dcd36f41d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05bfc7ef2c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9" name="Google Shape;149;g305bfc7ef2c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29dcd36f41d_0_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29dcd36f41d_0_1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307225af93a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307225af93a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307225af93a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0" name="Google Shape;170;g307225af93a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29dcd36f41d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29dcd36f41d_0_1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307225af93a_0_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307225af93a_0_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305bfc7ef2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305bfc7ef2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29dcd36f41d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29dcd36f41d_0_2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E599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fe.org/shop/ibm-skillsbuild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ofe.org/assessor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subTitle" idx="1"/>
          </p:nvPr>
        </p:nvSpPr>
        <p:spPr>
          <a:xfrm>
            <a:off x="212350" y="3103750"/>
            <a:ext cx="8520600" cy="14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Duke of Edinburgh Award Manager: David Unwin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Assistant Manager:  Grace Keenan</a:t>
            </a:r>
            <a:endParaRPr/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40425" y="87325"/>
            <a:ext cx="8064451" cy="2906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62" name="Google Shape;62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807575"/>
            <a:ext cx="9144003" cy="6758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720" b="1">
                <a:solidFill>
                  <a:schemeClr val="dk2"/>
                </a:solidFill>
              </a:rPr>
              <a:t>What can you expect from this evening?</a:t>
            </a:r>
            <a:endParaRPr sz="2720" b="1">
              <a:solidFill>
                <a:schemeClr val="dk2"/>
              </a:solidFill>
            </a:endParaRPr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Explain the structure of the award and timescales.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Go through some ideas for the three sections.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What is not allowed.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Collecting evidence and Assessor’s Reports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Key dates.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What you can do to help your child.</a:t>
            </a:r>
            <a:endParaRPr sz="2700"/>
          </a:p>
          <a:p>
            <a:pPr marL="457200" lvl="0" indent="-400050" algn="ctr" rtl="0">
              <a:spcBef>
                <a:spcPts val="0"/>
              </a:spcBef>
              <a:spcAft>
                <a:spcPts val="0"/>
              </a:spcAft>
              <a:buSzPts val="2700"/>
              <a:buChar char="●"/>
            </a:pPr>
            <a:r>
              <a:rPr lang="en-GB" sz="2700"/>
              <a:t>Opportunity to ask questions.</a:t>
            </a:r>
            <a:endParaRPr sz="27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chemeClr val="dk2"/>
              </a:solidFill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154525" y="445025"/>
            <a:ext cx="8863200" cy="433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2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 b="1"/>
              <a:t>Students doing the D of E are called participants rather than students. </a:t>
            </a:r>
            <a:endParaRPr sz="2300" b="1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51" b="1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83" b="1"/>
              <a:t>What is a direct and non direct entrant?</a:t>
            </a:r>
            <a:endParaRPr sz="2483" b="1"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8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00"/>
              <a:t>A Direct Entrant is a participant who has not completed their Bronze Award</a:t>
            </a:r>
            <a:endParaRPr sz="2100"/>
          </a:p>
          <a:p>
            <a:pPr marL="0" lvl="0" indent="0" algn="ctr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00"/>
              <a:t>A Non Direct Entrant is a participant who has completed their Bronze Award</a:t>
            </a:r>
            <a:endParaRPr sz="2100"/>
          </a:p>
          <a:p>
            <a:pPr marL="0" lvl="0" indent="0" algn="ctr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100"/>
              <a:t>You remain a Direct Entrant until the Bronze is signed off. This has an impact on the timescales you will need to choose (an extra 6 months on one section) so it is in your best interest to finish Bronze before starting Silver whenever possible.  </a:t>
            </a:r>
            <a:endParaRPr sz="21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title"/>
          </p:nvPr>
        </p:nvSpPr>
        <p:spPr>
          <a:xfrm>
            <a:off x="4895025" y="152400"/>
            <a:ext cx="3937200" cy="1770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020">
                <a:solidFill>
                  <a:schemeClr val="dk2"/>
                </a:solidFill>
              </a:rPr>
              <a:t>All activity must be at least 1 hour a week for the appropriate period.  You can’t do 3 hours a week for one month. You can do 3 days of 20 minutes each.</a:t>
            </a:r>
            <a:endParaRPr sz="2020">
              <a:solidFill>
                <a:schemeClr val="dk2"/>
              </a:solidFill>
            </a:endParaRPr>
          </a:p>
        </p:txBody>
      </p:sp>
      <p:sp>
        <p:nvSpPr>
          <p:cNvPr id="80" name="Google Shape;80;p17"/>
          <p:cNvSpPr txBox="1">
            <a:spLocks noGrp="1"/>
          </p:cNvSpPr>
          <p:nvPr>
            <p:ph type="body" idx="1"/>
          </p:nvPr>
        </p:nvSpPr>
        <p:spPr>
          <a:xfrm>
            <a:off x="311700" y="3166300"/>
            <a:ext cx="4123500" cy="1402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/>
              <a:t>So a direct entrant to Silver would do a 12/6/3 split (minimum 6 months volunteering)</a:t>
            </a:r>
            <a:endParaRPr/>
          </a:p>
        </p:txBody>
      </p:sp>
      <p:pic>
        <p:nvPicPr>
          <p:cNvPr id="81" name="Google Shape;8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589700" cy="3013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" name="Google Shape;82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572000" y="2125234"/>
            <a:ext cx="4260300" cy="28875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311700" y="101550"/>
            <a:ext cx="8520600" cy="397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D of E Process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>
            <a:off x="311700" y="598225"/>
            <a:ext cx="8520600" cy="397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Think about your options and complete a bitesize programme planner with all the details you will need on enrollment day. 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Enrollment on to the course (receive your edofe login)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Enter timescales and put in details of chosen activities on edofe (from bitesize planner)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Log participation (can be backdated to start of September)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Upload evidence on to edofe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D of E manager views and signs off evidence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Upload an Assessor’s Report on edofe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Submit the section for approval by D of E manager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D of E manager checks that the Assessor’s report has all the relevant information.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Section is approved by D of E Manager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Once all sections are approved this goes to the Verifier for a final check.</a:t>
            </a:r>
            <a:endParaRPr sz="1878"/>
          </a:p>
          <a:p>
            <a:pPr marL="457200" lvl="0" indent="-347906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79"/>
              <a:buChar char="●"/>
            </a:pPr>
            <a:r>
              <a:rPr lang="en-GB" sz="1878"/>
              <a:t>Certificate is issued.</a:t>
            </a:r>
            <a:endParaRPr sz="1878"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275"/>
              <a:buNone/>
            </a:pPr>
            <a:endParaRPr sz="250"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275"/>
              <a:buNone/>
            </a:pPr>
            <a:endParaRPr sz="45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>
            <a:off x="311700" y="929350"/>
            <a:ext cx="8520600" cy="220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5020">
                <a:solidFill>
                  <a:schemeClr val="dk2"/>
                </a:solidFill>
              </a:rPr>
              <a:t>What are the Four Sections and what can you do for each of them?</a:t>
            </a:r>
            <a:endParaRPr sz="5020">
              <a:solidFill>
                <a:schemeClr val="dk2"/>
              </a:solidFill>
            </a:endParaRPr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>
            <a:off x="311700" y="1448125"/>
            <a:ext cx="8520600" cy="3120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>
            <a:spLocks noGrp="1"/>
          </p:cNvSpPr>
          <p:nvPr>
            <p:ph type="title"/>
          </p:nvPr>
        </p:nvSpPr>
        <p:spPr>
          <a:xfrm>
            <a:off x="311700" y="101550"/>
            <a:ext cx="8520600" cy="62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-GB" sz="3540">
                <a:solidFill>
                  <a:schemeClr val="dk2"/>
                </a:solidFill>
              </a:rPr>
              <a:t>Volunteering</a:t>
            </a:r>
            <a:endParaRPr sz="1020"/>
          </a:p>
        </p:txBody>
      </p:sp>
      <p:sp>
        <p:nvSpPr>
          <p:cNvPr id="100" name="Google Shape;100;p20"/>
          <p:cNvSpPr txBox="1">
            <a:spLocks noGrp="1"/>
          </p:cNvSpPr>
          <p:nvPr>
            <p:ph type="body" idx="1"/>
          </p:nvPr>
        </p:nvSpPr>
        <p:spPr>
          <a:xfrm>
            <a:off x="311700" y="730650"/>
            <a:ext cx="8520600" cy="3838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Organisations must be non profit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You can not do a job that others would have been paid for.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You can do anything that is unpaid and for the good of the community i.e. litter picking around the local park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Shorter chunks can be added together to make an hour a week. 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Try to find an opportunity that is meaningful to you rather than just to tick the box. 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Work in pairs/groups if you like.</a:t>
            </a:r>
            <a:endParaRPr sz="9353"/>
          </a:p>
          <a:p>
            <a:pPr marL="457200" lvl="0" indent="-377092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9353"/>
              <a:t>Don’t forget to get each session initialled by an adult on a participation log.</a:t>
            </a:r>
            <a:endParaRPr sz="9353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560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56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7" name="Google Shape;107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42988" y="9525"/>
            <a:ext cx="7058025" cy="5124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2"/>
          <p:cNvSpPr txBox="1">
            <a:spLocks noGrp="1"/>
          </p:cNvSpPr>
          <p:nvPr>
            <p:ph type="title"/>
          </p:nvPr>
        </p:nvSpPr>
        <p:spPr>
          <a:xfrm>
            <a:off x="311700" y="189850"/>
            <a:ext cx="8520600" cy="57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-GB" sz="4488">
                <a:solidFill>
                  <a:schemeClr val="dk2"/>
                </a:solidFill>
              </a:rPr>
              <a:t>Physical</a:t>
            </a:r>
            <a:endParaRPr sz="4488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1"/>
          </p:nvPr>
        </p:nvSpPr>
        <p:spPr>
          <a:xfrm>
            <a:off x="311700" y="929350"/>
            <a:ext cx="8520600" cy="363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989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540"/>
              <a:buChar char="●"/>
            </a:pPr>
            <a:r>
              <a:rPr lang="en-GB" sz="2540"/>
              <a:t>Can be any sport or physical activity</a:t>
            </a:r>
            <a:endParaRPr sz="2540"/>
          </a:p>
          <a:p>
            <a:pPr marL="457200" lvl="0" indent="-38989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540"/>
              <a:buChar char="●"/>
            </a:pPr>
            <a:r>
              <a:rPr lang="en-GB" sz="2540"/>
              <a:t>There is a 13 week fitness at home programme  dofe.org/centre</a:t>
            </a:r>
            <a:endParaRPr sz="2540"/>
          </a:p>
          <a:p>
            <a:pPr marL="457200" lvl="0" indent="-38989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540"/>
              <a:buChar char="●"/>
            </a:pPr>
            <a:r>
              <a:rPr lang="en-GB" sz="2540"/>
              <a:t>Use Strava or other apps for evidence</a:t>
            </a:r>
            <a:endParaRPr sz="2540"/>
          </a:p>
          <a:p>
            <a:pPr marL="457200" lvl="0" indent="-38989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540"/>
              <a:buChar char="●"/>
            </a:pPr>
            <a:r>
              <a:rPr lang="en-GB" sz="2540"/>
              <a:t>Use walking as prep for the expeditions</a:t>
            </a:r>
            <a:endParaRPr sz="2540"/>
          </a:p>
          <a:p>
            <a:pPr marL="457200" lvl="0" indent="-38989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2540"/>
              <a:buChar char="●"/>
            </a:pPr>
            <a:r>
              <a:rPr lang="en-GB" sz="2540"/>
              <a:t>You can use activities that you are already doing but we would rather they were new.</a:t>
            </a:r>
            <a:endParaRPr sz="2540"/>
          </a:p>
          <a:p>
            <a:pPr marL="45720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2540"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440"/>
              <a:buFont typeface="Arial"/>
              <a:buNone/>
            </a:pPr>
            <a:endParaRPr sz="224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20" name="Google Shape;120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4697" y="0"/>
            <a:ext cx="6714605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4"/>
          <p:cNvSpPr txBox="1">
            <a:spLocks noGrp="1"/>
          </p:cNvSpPr>
          <p:nvPr>
            <p:ph type="title"/>
          </p:nvPr>
        </p:nvSpPr>
        <p:spPr>
          <a:xfrm>
            <a:off x="311700" y="267100"/>
            <a:ext cx="8520600" cy="58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720">
                <a:solidFill>
                  <a:schemeClr val="dk2"/>
                </a:solidFill>
              </a:rPr>
              <a:t>Skills</a:t>
            </a:r>
            <a:endParaRPr sz="3720">
              <a:solidFill>
                <a:schemeClr val="dk2"/>
              </a:solidFill>
            </a:endParaRPr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1"/>
          </p:nvPr>
        </p:nvSpPr>
        <p:spPr>
          <a:xfrm>
            <a:off x="311700" y="1050775"/>
            <a:ext cx="8520600" cy="351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457200" lvl="0" indent="-410686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3100"/>
              <a:t>Can not be a sport i.e. improve soccer skills. However, you could be doing football for a physical and also volunteering at the football club</a:t>
            </a:r>
            <a:endParaRPr sz="3100"/>
          </a:p>
          <a:p>
            <a:pPr marL="457200" lvl="0" indent="-410686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3100"/>
              <a:t>IBM skills Build </a:t>
            </a:r>
            <a:r>
              <a:rPr lang="en-GB" sz="3100" u="sng">
                <a:solidFill>
                  <a:schemeClr val="hlink"/>
                </a:solidFill>
                <a:hlinkClick r:id="rId3"/>
              </a:rPr>
              <a:t>https://www.dofe.org/shop/ibm-skillsbuild/</a:t>
            </a:r>
            <a:endParaRPr sz="3100"/>
          </a:p>
          <a:p>
            <a:pPr marL="457200" lvl="0" indent="-410686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3100"/>
              <a:t>Online courses</a:t>
            </a:r>
            <a:endParaRPr sz="320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9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33" name="Google Shape;13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28713" y="104775"/>
            <a:ext cx="6886575" cy="4933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45720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922">
                <a:solidFill>
                  <a:schemeClr val="dk2"/>
                </a:solidFill>
              </a:rPr>
              <a:t>Collecting evidence and Assessor’s Reports</a:t>
            </a:r>
            <a:endParaRPr sz="6922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9" name="Google Shape;139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2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6" name="Google Shape;14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2025" y="190500"/>
            <a:ext cx="7219950" cy="4762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2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28"/>
          <p:cNvSpPr txBox="1">
            <a:spLocks noGrp="1"/>
          </p:cNvSpPr>
          <p:nvPr>
            <p:ph type="body" idx="1"/>
          </p:nvPr>
        </p:nvSpPr>
        <p:spPr>
          <a:xfrm>
            <a:off x="6379700" y="1152475"/>
            <a:ext cx="24525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Try to ensure that the evidence shows some progression.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/>
              <a:t>I.e. complexity in a recipe or improvement in times</a:t>
            </a:r>
            <a:endParaRPr/>
          </a:p>
        </p:txBody>
      </p:sp>
      <p:pic>
        <p:nvPicPr>
          <p:cNvPr id="153" name="Google Shape;15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4900" y="267100"/>
            <a:ext cx="5581801" cy="481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9"/>
          <p:cNvSpPr txBox="1">
            <a:spLocks noGrp="1"/>
          </p:cNvSpPr>
          <p:nvPr>
            <p:ph type="title"/>
          </p:nvPr>
        </p:nvSpPr>
        <p:spPr>
          <a:xfrm>
            <a:off x="311700" y="0"/>
            <a:ext cx="8520600" cy="81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3220">
                <a:solidFill>
                  <a:schemeClr val="dk2"/>
                </a:solidFill>
              </a:rPr>
              <a:t>Assessor’s Reports</a:t>
            </a:r>
            <a:endParaRPr sz="3220">
              <a:solidFill>
                <a:schemeClr val="dk2"/>
              </a:solidFill>
            </a:endParaRPr>
          </a:p>
        </p:txBody>
      </p:sp>
      <p:sp>
        <p:nvSpPr>
          <p:cNvPr id="159" name="Google Shape;159;p29"/>
          <p:cNvSpPr txBox="1">
            <a:spLocks noGrp="1"/>
          </p:cNvSpPr>
          <p:nvPr>
            <p:ph type="body" idx="1"/>
          </p:nvPr>
        </p:nvSpPr>
        <p:spPr>
          <a:xfrm>
            <a:off x="311700" y="598225"/>
            <a:ext cx="8520600" cy="4382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/>
              <a:t>Doesn’t have to be the person who has signed participation log. </a:t>
            </a:r>
            <a:endParaRPr sz="1615"/>
          </a:p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/>
              <a:t>Can NOT be a member of close family</a:t>
            </a:r>
            <a:endParaRPr sz="1615"/>
          </a:p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/>
              <a:t>Can be a coach/leader/family friend/teacher</a:t>
            </a:r>
            <a:endParaRPr sz="1615"/>
          </a:p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/>
              <a:t>Short paragraph/not a big job.  Looks at participation log, has a conversation with the participant.</a:t>
            </a:r>
            <a:endParaRPr sz="1615"/>
          </a:p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/>
              <a:t>Use the Assessors Portal </a:t>
            </a:r>
            <a:r>
              <a:rPr lang="en-GB" sz="1615" u="sng">
                <a:solidFill>
                  <a:schemeClr val="hlink"/>
                </a:solidFill>
                <a:hlinkClick r:id="rId3"/>
              </a:rPr>
              <a:t>https://www.dofe.org/assessor/</a:t>
            </a:r>
            <a:r>
              <a:rPr lang="en-GB" sz="1615"/>
              <a:t> or paper copy in D of E pack</a:t>
            </a:r>
            <a:endParaRPr sz="1615"/>
          </a:p>
          <a:p>
            <a:pPr marL="457200" lvl="0" indent="-33115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615"/>
              <a:buChar char="●"/>
            </a:pPr>
            <a:r>
              <a:rPr lang="en-GB" sz="1615" b="1"/>
              <a:t>Must </a:t>
            </a:r>
            <a:r>
              <a:rPr lang="en-GB" sz="1615"/>
              <a:t>include dates, durations, what they did</a:t>
            </a:r>
            <a:endParaRPr sz="1615"/>
          </a:p>
          <a:p>
            <a:pPr marL="457200" lvl="0" indent="-362902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115"/>
              <a:buChar char="●"/>
            </a:pPr>
            <a:r>
              <a:rPr lang="en-GB" sz="1615" b="1"/>
              <a:t>Can </a:t>
            </a:r>
            <a:r>
              <a:rPr lang="en-GB" sz="1615"/>
              <a:t>include reference to how well they did and what they learned.</a:t>
            </a:r>
            <a:r>
              <a:rPr lang="en-GB" sz="1815"/>
              <a:t> </a:t>
            </a:r>
            <a:endParaRPr sz="1815"/>
          </a:p>
          <a:p>
            <a:pPr marL="457200" lvl="0" indent="0" algn="ctr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1815"/>
              <a:t>	YOUR SECTION CAN NOT BE SIGNED OFF WITHOUT A VALID ASSESSORS REPORT!</a:t>
            </a:r>
            <a:endParaRPr sz="1815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3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750" y="-119225"/>
            <a:ext cx="9000499" cy="5558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750" y="-119225"/>
            <a:ext cx="9000499" cy="555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4" name="Google Shape;17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7450" y="-55200"/>
            <a:ext cx="6857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311700" y="57400"/>
            <a:ext cx="8520600" cy="51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2920">
                <a:solidFill>
                  <a:schemeClr val="dk2"/>
                </a:solidFill>
              </a:rPr>
              <a:t>Expeditions </a:t>
            </a:r>
            <a:endParaRPr sz="2920">
              <a:solidFill>
                <a:schemeClr val="dk2"/>
              </a:solidFill>
            </a:endParaRPr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311700" y="719650"/>
            <a:ext cx="8520600" cy="384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852"/>
              <a:buNone/>
            </a:pPr>
            <a:r>
              <a:rPr lang="en-GB" sz="1895" dirty="0"/>
              <a:t>Bronze Practice April 24-25  Friday and Saturday  Local just north of Rugby</a:t>
            </a:r>
            <a:endParaRPr sz="18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-GB" sz="1895" dirty="0"/>
              <a:t>Bronze Qualifier  June 13-14  Saturday and Sunday  Around the </a:t>
            </a:r>
            <a:r>
              <a:rPr lang="en-GB" sz="1895" dirty="0" err="1"/>
              <a:t>Ullesthorpe</a:t>
            </a:r>
            <a:r>
              <a:rPr lang="en-GB" sz="1895" dirty="0"/>
              <a:t> area</a:t>
            </a:r>
            <a:endParaRPr sz="18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-GB" sz="1895" b="1" dirty="0"/>
              <a:t>For the Bronze expeditions we ask parents to deliver participants to the start point and collect on day 2 at a designated finish.</a:t>
            </a:r>
            <a:r>
              <a:rPr lang="en-GB" sz="1895" dirty="0"/>
              <a:t> </a:t>
            </a:r>
            <a:endParaRPr sz="18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endParaRPr sz="2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-GB" sz="1895" dirty="0"/>
              <a:t>Silver Practice   May 14-16  Thursday eve to Saturday Eve  Bakewell, White Peak District</a:t>
            </a:r>
            <a:endParaRPr sz="18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-GB" sz="1895" dirty="0"/>
              <a:t>Silver Qualifier   July 3-5      Friday to Sunday  Long Mynd  Shropshire Hills</a:t>
            </a:r>
            <a:endParaRPr sz="1895" dirty="0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r>
              <a:rPr lang="en-GB" sz="1895" b="1" dirty="0"/>
              <a:t>For Silver expeditions we transport participants via minibus from Harris Sports Centre.</a:t>
            </a:r>
            <a:endParaRPr sz="1895" b="1" dirty="0"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852"/>
              <a:buNone/>
            </a:pPr>
            <a:endParaRPr sz="795" dirty="0"/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852"/>
              <a:buNone/>
            </a:pPr>
            <a:endParaRPr sz="1395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33"/>
          <p:cNvSpPr txBox="1">
            <a:spLocks noGrp="1"/>
          </p:cNvSpPr>
          <p:nvPr>
            <p:ph type="body" idx="1"/>
          </p:nvPr>
        </p:nvSpPr>
        <p:spPr>
          <a:xfrm>
            <a:off x="311700" y="245025"/>
            <a:ext cx="8520600" cy="466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ctr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195"/>
              <a:t>Expedition Equipment:  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107232"/>
              <a:buFont typeface="Arial"/>
              <a:buNone/>
            </a:pPr>
            <a:endParaRPr sz="7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8838"/>
              <a:buFont typeface="Arial"/>
              <a:buNone/>
            </a:pPr>
            <a:r>
              <a:rPr lang="en-GB" sz="2195"/>
              <a:t>We provide all tents, stoves, fuel, rucksacks, maps, compases (some sleeping bags, roll mats available)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95"/>
              <a:t>What you will need to provide:  Boots, Waterproofs, food, sleeping bags, roll mats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95"/>
              <a:t>You get between 10% and 15% of with your D of E card in shops like Blacks, Go Outdoors, Milletts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8838"/>
              <a:buFont typeface="Arial"/>
              <a:buNone/>
            </a:pP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95"/>
              <a:t>Training:  On site training days  April 7th Bronze  April 8th Silver.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195"/>
              <a:t>After school training sessions</a:t>
            </a:r>
            <a:endParaRPr sz="2195"/>
          </a:p>
          <a:p>
            <a:pPr marL="0" lvl="0" indent="0" algn="ctr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ct val="38838"/>
              <a:buFont typeface="Arial"/>
              <a:buNone/>
            </a:pPr>
            <a:r>
              <a:rPr lang="en-GB" sz="2195"/>
              <a:t>  Day one of Practice Expeditions are spent with a leader</a:t>
            </a:r>
            <a:endParaRPr sz="2195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dk2"/>
                </a:solidFill>
              </a:rPr>
              <a:t>How can parents help their child complete the award?</a:t>
            </a:r>
            <a:endParaRPr>
              <a:solidFill>
                <a:schemeClr val="dk2"/>
              </a:solidFill>
            </a:endParaRPr>
          </a:p>
        </p:txBody>
      </p:sp>
      <p:sp>
        <p:nvSpPr>
          <p:cNvPr id="192" name="Google Shape;192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457200" lvl="0" indent="-3654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617"/>
              <a:t>Help log their participation in the three sections by initialling the participation logs. </a:t>
            </a:r>
            <a:endParaRPr sz="8617"/>
          </a:p>
          <a:p>
            <a:pPr marL="457200" lvl="0" indent="-3654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617"/>
              <a:t>Have regular progress checks to see how they are getting on if you are not the adult signing participation logs.</a:t>
            </a:r>
            <a:endParaRPr sz="8617"/>
          </a:p>
          <a:p>
            <a:pPr marL="457200" lvl="0" indent="-3654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617"/>
              <a:t>Help them to find an adult that will act as the assessor. (Form teachers are often a good option for this if they are stuck)</a:t>
            </a:r>
            <a:endParaRPr sz="8617"/>
          </a:p>
          <a:p>
            <a:pPr marL="457200" lvl="0" indent="-3654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617"/>
              <a:t>Don’t do too much for them.  The award is about developing their independence. </a:t>
            </a:r>
            <a:endParaRPr sz="8617"/>
          </a:p>
          <a:p>
            <a:pPr marL="457200" lvl="0" indent="-365400" algn="l" rtl="0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 sz="8617"/>
              <a:t>Encourage them to complete as quickly as possible.</a:t>
            </a:r>
            <a:endParaRPr sz="8617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224725" y="11524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-GB" sz="5120">
                <a:solidFill>
                  <a:schemeClr val="dk2"/>
                </a:solidFill>
              </a:rPr>
              <a:t>Any other questions?</a:t>
            </a:r>
            <a:endParaRPr sz="5120">
              <a:solidFill>
                <a:schemeClr val="dk2"/>
              </a:solidFill>
            </a:endParaRPr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311700" y="3236200"/>
            <a:ext cx="8520600" cy="133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3600"/>
              <a:t>        david.unwin@harris.covmat.org</a:t>
            </a:r>
            <a:endParaRPr sz="3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997</Words>
  <Application>Microsoft Office PowerPoint</Application>
  <PresentationFormat>On-screen Show (16:9)</PresentationFormat>
  <Paragraphs>90</Paragraphs>
  <Slides>23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5" baseType="lpstr">
      <vt:lpstr>Arial</vt:lpstr>
      <vt:lpstr>Simple Light</vt:lpstr>
      <vt:lpstr>PowerPoint Presentation</vt:lpstr>
      <vt:lpstr>PowerPoint Presentation</vt:lpstr>
      <vt:lpstr>What can you expect from this evening?</vt:lpstr>
      <vt:lpstr>PowerPoint Presentation</vt:lpstr>
      <vt:lpstr>All activity must be at least 1 hour a week for the appropriate period.  You can’t do 3 hours a week for one month. You can do 3 days of 20 minutes each.</vt:lpstr>
      <vt:lpstr>D of E Process</vt:lpstr>
      <vt:lpstr>What are the Four Sections and what can you do for each of them?</vt:lpstr>
      <vt:lpstr>Volunteering</vt:lpstr>
      <vt:lpstr>PowerPoint Presentation</vt:lpstr>
      <vt:lpstr>Physical </vt:lpstr>
      <vt:lpstr>PowerPoint Presentation</vt:lpstr>
      <vt:lpstr>Skills</vt:lpstr>
      <vt:lpstr>PowerPoint Presentation</vt:lpstr>
      <vt:lpstr>Collecting evidence and Assessor’s Reports </vt:lpstr>
      <vt:lpstr>PowerPoint Presentation</vt:lpstr>
      <vt:lpstr>PowerPoint Presentation</vt:lpstr>
      <vt:lpstr>Assessor’s Reports</vt:lpstr>
      <vt:lpstr>PowerPoint Presentation</vt:lpstr>
      <vt:lpstr>PowerPoint Presentation</vt:lpstr>
      <vt:lpstr>Expeditions </vt:lpstr>
      <vt:lpstr>PowerPoint Presentation</vt:lpstr>
      <vt:lpstr>How can parents help their child complete the award?</vt:lpstr>
      <vt:lpstr>Any other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David Unwin</cp:lastModifiedBy>
  <cp:revision>1</cp:revision>
  <dcterms:modified xsi:type="dcterms:W3CDTF">2025-10-21T10:41:34Z</dcterms:modified>
</cp:coreProperties>
</file>