
<file path=[Content_Types].xml><?xml version="1.0" encoding="utf-8"?>
<Types xmlns="http://schemas.openxmlformats.org/package/2006/content-types">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6" r:id="rId2"/>
    <p:sldId id="257" r:id="rId3"/>
    <p:sldId id="264" r:id="rId4"/>
    <p:sldId id="270" r:id="rId5"/>
    <p:sldId id="266" r:id="rId6"/>
    <p:sldId id="269" r:id="rId7"/>
    <p:sldId id="272" r:id="rId8"/>
    <p:sldId id="273" r:id="rId9"/>
    <p:sldId id="263" r:id="rId10"/>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43"/>
    <p:restoredTop sz="94648"/>
  </p:normalViewPr>
  <p:slideViewPr>
    <p:cSldViewPr snapToGrid="0" snapToObjects="1">
      <p:cViewPr>
        <p:scale>
          <a:sx n="92" d="100"/>
          <a:sy n="92" d="100"/>
        </p:scale>
        <p:origin x="324" y="144"/>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6C3D418-AFF8-3A4C-B743-AF699B41683F}" type="datetimeFigureOut">
              <a:rPr lang="en-US" smtClean="0"/>
              <a:t>9/4/2017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2028661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C3D418-AFF8-3A4C-B743-AF699B41683F}" type="datetimeFigureOut">
              <a:rPr lang="en-US" smtClean="0"/>
              <a:t>9/4/2017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119345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C3D418-AFF8-3A4C-B743-AF699B41683F}" type="datetimeFigureOut">
              <a:rPr lang="en-US" smtClean="0"/>
              <a:t>9/4/2017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86529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6C3D418-AFF8-3A4C-B743-AF699B41683F}" type="datetimeFigureOut">
              <a:rPr lang="en-US" smtClean="0"/>
              <a:t>9/4/2017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4484572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6C3D418-AFF8-3A4C-B743-AF699B41683F}" type="datetimeFigureOut">
              <a:rPr lang="en-US" smtClean="0"/>
              <a:t>9/4/2017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1700160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6C3D418-AFF8-3A4C-B743-AF699B41683F}" type="datetimeFigureOut">
              <a:rPr lang="en-US" smtClean="0"/>
              <a:t>9/4/2017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183914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3D418-AFF8-3A4C-B743-AF699B41683F}" type="datetimeFigureOut">
              <a:rPr lang="en-US" smtClean="0"/>
              <a:t>9/4/2017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8287562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C3D418-AFF8-3A4C-B743-AF699B41683F}" type="datetimeFigureOut">
              <a:rPr lang="en-US" smtClean="0"/>
              <a:t>9/4/2017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327645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C3D418-AFF8-3A4C-B743-AF699B41683F}" type="datetimeFigureOut">
              <a:rPr lang="en-US" smtClean="0"/>
              <a:t>9/4/2017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5818978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C3D418-AFF8-3A4C-B743-AF699B41683F}" type="datetimeFigureOut">
              <a:rPr lang="en-US" smtClean="0"/>
              <a:t>9/4/2017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317157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C3D418-AFF8-3A4C-B743-AF699B41683F}" type="datetimeFigureOut">
              <a:rPr lang="en-US" smtClean="0"/>
              <a:t>9/4/2017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4121780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96C3D418-AFF8-3A4C-B743-AF699B41683F}" type="datetimeFigureOut">
              <a:rPr lang="en-US" smtClean="0"/>
              <a:t>9/4/2017</a:t>
            </a:fld>
            <a:endParaRPr lang="en-US"/>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10D41338-ED4D-1043-86E5-5526B41A0742}" type="slidenum">
              <a:rPr lang="en-US" smtClean="0"/>
              <a:t>‹#›</a:t>
            </a:fld>
            <a:endParaRPr lang="en-US"/>
          </a:p>
        </p:txBody>
      </p:sp>
    </p:spTree>
    <p:extLst>
      <p:ext uri="{BB962C8B-B14F-4D97-AF65-F5344CB8AC3E}">
        <p14:creationId xmlns:p14="http://schemas.microsoft.com/office/powerpoint/2010/main" val="20276894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www.llewellyn.com/encyclopedia/term/witchcraft"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7176" y="228600"/>
            <a:ext cx="6357937" cy="861774"/>
          </a:xfrm>
          <a:prstGeom prst="rect">
            <a:avLst/>
          </a:prstGeom>
          <a:solidFill>
            <a:schemeClr val="tx1"/>
          </a:solidFill>
        </p:spPr>
        <p:txBody>
          <a:bodyPr wrap="square" rtlCol="0">
            <a:spAutoFit/>
          </a:bodyPr>
          <a:lstStyle/>
          <a:p>
            <a:r>
              <a:rPr lang="en-US" sz="3200" b="1" dirty="0" smtClean="0">
                <a:solidFill>
                  <a:schemeClr val="bg1"/>
                </a:solidFill>
              </a:rPr>
              <a:t>YEAR 11   HOMEWORK BOOKLET</a:t>
            </a:r>
          </a:p>
          <a:p>
            <a:r>
              <a:rPr lang="en-US" dirty="0" smtClean="0">
                <a:solidFill>
                  <a:schemeClr val="bg1"/>
                </a:solidFill>
              </a:rPr>
              <a:t>TERM 1 : MACBETH</a:t>
            </a:r>
          </a:p>
        </p:txBody>
      </p:sp>
      <p:sp>
        <p:nvSpPr>
          <p:cNvPr id="5" name="TextBox 4"/>
          <p:cNvSpPr txBox="1"/>
          <p:nvPr/>
        </p:nvSpPr>
        <p:spPr>
          <a:xfrm>
            <a:off x="257176" y="1243013"/>
            <a:ext cx="6357937" cy="2739211"/>
          </a:xfrm>
          <a:prstGeom prst="rect">
            <a:avLst/>
          </a:prstGeom>
          <a:noFill/>
        </p:spPr>
        <p:txBody>
          <a:bodyPr wrap="square" rtlCol="0">
            <a:spAutoFit/>
          </a:bodyPr>
          <a:lstStyle/>
          <a:p>
            <a:r>
              <a:rPr lang="en-US" sz="1400" dirty="0" smtClean="0"/>
              <a:t>HOMEWORK CYCLE:</a:t>
            </a:r>
          </a:p>
          <a:p>
            <a:endParaRPr lang="en-US" sz="1400" dirty="0" smtClean="0"/>
          </a:p>
          <a:p>
            <a:pPr marL="285750" indent="-285750">
              <a:buFont typeface="Wingdings" charset="2"/>
              <a:buChar char="q"/>
            </a:pPr>
            <a:r>
              <a:rPr lang="en-US" sz="1400" dirty="0" smtClean="0"/>
              <a:t>1. Vocabulary:  Definitions and Spelling</a:t>
            </a:r>
          </a:p>
          <a:p>
            <a:pPr marL="285750" indent="-285750">
              <a:buFont typeface="Wingdings" charset="2"/>
              <a:buChar char="q"/>
            </a:pPr>
            <a:endParaRPr lang="en-US" sz="1400" dirty="0" smtClean="0"/>
          </a:p>
          <a:p>
            <a:pPr marL="285750" indent="-285750">
              <a:buFont typeface="Wingdings" charset="2"/>
              <a:buChar char="q"/>
            </a:pPr>
            <a:r>
              <a:rPr lang="en-US" sz="1400" dirty="0" smtClean="0"/>
              <a:t>2.  Reading</a:t>
            </a:r>
            <a:endParaRPr lang="en-US" sz="1400" dirty="0"/>
          </a:p>
          <a:p>
            <a:pPr marL="285750" indent="-285750">
              <a:buFont typeface="Wingdings" charset="2"/>
              <a:buChar char="q"/>
            </a:pPr>
            <a:endParaRPr lang="en-US" sz="1400" dirty="0" smtClean="0"/>
          </a:p>
          <a:p>
            <a:pPr marL="285750" indent="-285750">
              <a:buFont typeface="Wingdings" charset="2"/>
              <a:buChar char="q"/>
            </a:pPr>
            <a:r>
              <a:rPr lang="en-US" sz="1400" dirty="0"/>
              <a:t>3</a:t>
            </a:r>
            <a:r>
              <a:rPr lang="en-US" sz="1400" dirty="0" smtClean="0"/>
              <a:t>. Developing Sophisticated Vocabulary</a:t>
            </a:r>
          </a:p>
          <a:p>
            <a:pPr marL="285750" indent="-285750">
              <a:buFont typeface="Wingdings" charset="2"/>
              <a:buChar char="q"/>
            </a:pPr>
            <a:endParaRPr lang="en-US" sz="1400" dirty="0" smtClean="0"/>
          </a:p>
          <a:p>
            <a:pPr marL="285750" indent="-285750">
              <a:buFont typeface="Wingdings" charset="2"/>
              <a:buChar char="q"/>
            </a:pPr>
            <a:r>
              <a:rPr lang="en-US" sz="1400" dirty="0"/>
              <a:t>4</a:t>
            </a:r>
            <a:r>
              <a:rPr lang="en-US" sz="1400" dirty="0" smtClean="0"/>
              <a:t>. Reading</a:t>
            </a:r>
          </a:p>
          <a:p>
            <a:pPr marL="285750" indent="-285750">
              <a:buFont typeface="Wingdings" charset="2"/>
              <a:buChar char="q"/>
            </a:pPr>
            <a:endParaRPr lang="en-US" sz="1400" dirty="0"/>
          </a:p>
          <a:p>
            <a:pPr marL="285750" indent="-285750">
              <a:buFont typeface="Wingdings" charset="2"/>
              <a:buChar char="q"/>
            </a:pPr>
            <a:r>
              <a:rPr lang="en-US" sz="1400" dirty="0"/>
              <a:t>5</a:t>
            </a:r>
            <a:r>
              <a:rPr lang="en-US" sz="1400" dirty="0" smtClean="0"/>
              <a:t>. Quote Search</a:t>
            </a:r>
          </a:p>
          <a:p>
            <a:pPr marL="285750" indent="-285750">
              <a:buFont typeface="Wingdings" charset="2"/>
              <a:buChar char="q"/>
            </a:pPr>
            <a:endParaRPr lang="en-US" dirty="0"/>
          </a:p>
        </p:txBody>
      </p:sp>
      <p:sp>
        <p:nvSpPr>
          <p:cNvPr id="6" name="TextBox 5"/>
          <p:cNvSpPr txBox="1"/>
          <p:nvPr/>
        </p:nvSpPr>
        <p:spPr>
          <a:xfrm>
            <a:off x="1328738" y="8229601"/>
            <a:ext cx="5529262" cy="646331"/>
          </a:xfrm>
          <a:prstGeom prst="rect">
            <a:avLst/>
          </a:prstGeom>
          <a:noFill/>
        </p:spPr>
        <p:txBody>
          <a:bodyPr wrap="square" rtlCol="0">
            <a:spAutoFit/>
          </a:bodyPr>
          <a:lstStyle/>
          <a:p>
            <a:r>
              <a:rPr lang="en-US" sz="1200" dirty="0" smtClean="0"/>
              <a:t>You should aim to be caught reading for at least </a:t>
            </a:r>
            <a:r>
              <a:rPr lang="en-US" sz="1200" b="1" dirty="0" smtClean="0"/>
              <a:t>20 minutes independently, every week</a:t>
            </a:r>
            <a:r>
              <a:rPr lang="en-US" sz="1200" dirty="0" smtClean="0"/>
              <a:t>. This is additional to the reading you do independently at school. Ask someone who has spotted you to sign your planner.  This counts as part of your homework. </a:t>
            </a:r>
            <a:endParaRPr lang="en-US" sz="1200" dirty="0"/>
          </a:p>
        </p:txBody>
      </p:sp>
      <p:pic>
        <p:nvPicPr>
          <p:cNvPr id="7" name="Picture 6"/>
          <p:cNvPicPr>
            <a:picLocks noChangeAspect="1"/>
          </p:cNvPicPr>
          <p:nvPr/>
        </p:nvPicPr>
        <p:blipFill>
          <a:blip r:embed="rId2"/>
          <a:stretch>
            <a:fillRect/>
          </a:stretch>
        </p:blipFill>
        <p:spPr>
          <a:xfrm>
            <a:off x="257175" y="8262579"/>
            <a:ext cx="1071563" cy="613353"/>
          </a:xfrm>
          <a:prstGeom prst="rect">
            <a:avLst/>
          </a:prstGeom>
        </p:spPr>
      </p:pic>
    </p:spTree>
    <p:extLst>
      <p:ext uri="{BB962C8B-B14F-4D97-AF65-F5344CB8AC3E}">
        <p14:creationId xmlns:p14="http://schemas.microsoft.com/office/powerpoint/2010/main" val="4507140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1" y="134872"/>
            <a:ext cx="6386512" cy="454678"/>
          </a:xfrm>
        </p:spPr>
        <p:txBody>
          <a:bodyPr>
            <a:normAutofit/>
          </a:bodyPr>
          <a:lstStyle/>
          <a:p>
            <a:r>
              <a:rPr lang="en-US" sz="2000" b="1" dirty="0" smtClean="0"/>
              <a:t>1. VOCABULARY DEFINITIONS &amp; SPELLINGS </a:t>
            </a:r>
            <a:endParaRPr lang="en-US" sz="2000" b="1" dirty="0"/>
          </a:p>
        </p:txBody>
      </p:sp>
      <p:graphicFrame>
        <p:nvGraphicFramePr>
          <p:cNvPr id="6" name="Table 5"/>
          <p:cNvGraphicFramePr>
            <a:graphicFrameLocks noGrp="1"/>
          </p:cNvGraphicFramePr>
          <p:nvPr>
            <p:extLst>
              <p:ext uri="{D42A27DB-BD31-4B8C-83A1-F6EECF244321}">
                <p14:modId xmlns:p14="http://schemas.microsoft.com/office/powerpoint/2010/main" val="886944842"/>
              </p:ext>
            </p:extLst>
          </p:nvPr>
        </p:nvGraphicFramePr>
        <p:xfrm>
          <a:off x="357187" y="1087708"/>
          <a:ext cx="6200777" cy="2295205"/>
        </p:xfrm>
        <a:graphic>
          <a:graphicData uri="http://schemas.openxmlformats.org/drawingml/2006/table">
            <a:tbl>
              <a:tblPr firstRow="1" bandRow="1">
                <a:tableStyleId>{5940675A-B579-460E-94D1-54222C63F5DA}</a:tableStyleId>
              </a:tblPr>
              <a:tblGrid>
                <a:gridCol w="1214438"/>
                <a:gridCol w="1343025"/>
                <a:gridCol w="3643314"/>
              </a:tblGrid>
              <a:tr h="482065">
                <a:tc>
                  <a:txBody>
                    <a:bodyPr/>
                    <a:lstStyle/>
                    <a:p>
                      <a:pPr marL="0" indent="0">
                        <a:buNone/>
                      </a:pPr>
                      <a:r>
                        <a:rPr lang="en-GB" sz="1200" dirty="0" smtClean="0"/>
                        <a:t>Dramatic irony</a:t>
                      </a:r>
                      <a:endParaRPr lang="en-US" sz="1200" dirty="0"/>
                    </a:p>
                  </a:txBody>
                  <a:tcPr/>
                </a:tc>
                <a:tc>
                  <a:txBody>
                    <a:bodyPr/>
                    <a:lstStyle/>
                    <a:p>
                      <a:r>
                        <a:rPr lang="en-US" sz="1200" dirty="0" err="1" smtClean="0"/>
                        <a:t>eg</a:t>
                      </a:r>
                      <a:r>
                        <a:rPr lang="en-US" sz="1200" dirty="0" smtClean="0"/>
                        <a:t>. Noun</a:t>
                      </a:r>
                      <a:endParaRPr lang="en-US" sz="1200" dirty="0"/>
                    </a:p>
                  </a:txBody>
                  <a:tcPr/>
                </a:tc>
                <a:tc>
                  <a:txBody>
                    <a:bodyPr/>
                    <a:lstStyle/>
                    <a:p>
                      <a:endParaRPr lang="en-US" sz="1200"/>
                    </a:p>
                  </a:txBody>
                  <a:tcPr/>
                </a:tc>
              </a:tr>
              <a:tr h="453285">
                <a:tc>
                  <a:txBody>
                    <a:bodyPr/>
                    <a:lstStyle/>
                    <a:p>
                      <a:r>
                        <a:rPr lang="en-US" sz="1200" dirty="0" smtClean="0"/>
                        <a:t>Hubris</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chiasmus</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ambiguous</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soliloquy</a:t>
                      </a:r>
                      <a:endParaRPr lang="en-US" sz="1200" dirty="0"/>
                    </a:p>
                  </a:txBody>
                  <a:tcPr/>
                </a:tc>
                <a:tc>
                  <a:txBody>
                    <a:bodyPr/>
                    <a:lstStyle/>
                    <a:p>
                      <a:endParaRPr lang="en-US" sz="1200" dirty="0"/>
                    </a:p>
                  </a:txBody>
                  <a:tcPr/>
                </a:tc>
                <a:tc>
                  <a:txBody>
                    <a:bodyPr/>
                    <a:lstStyle/>
                    <a:p>
                      <a:endParaRPr lang="en-US" sz="1200" dirty="0"/>
                    </a:p>
                  </a:txBody>
                  <a:tcPr/>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67292873"/>
              </p:ext>
            </p:extLst>
          </p:nvPr>
        </p:nvGraphicFramePr>
        <p:xfrm>
          <a:off x="357187" y="3643314"/>
          <a:ext cx="6200777" cy="2266425"/>
        </p:xfrm>
        <a:graphic>
          <a:graphicData uri="http://schemas.openxmlformats.org/drawingml/2006/table">
            <a:tbl>
              <a:tblPr firstRow="1" bandRow="1">
                <a:tableStyleId>{5940675A-B579-460E-94D1-54222C63F5DA}</a:tableStyleId>
              </a:tblPr>
              <a:tblGrid>
                <a:gridCol w="1243013"/>
                <a:gridCol w="1300163"/>
                <a:gridCol w="3657601"/>
              </a:tblGrid>
              <a:tr h="453285">
                <a:tc>
                  <a:txBody>
                    <a:bodyPr/>
                    <a:lstStyle/>
                    <a:p>
                      <a:r>
                        <a:rPr lang="en-US" sz="1200" dirty="0" smtClean="0"/>
                        <a:t>foreshadowing</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protagonist</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regicide</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Machiavellian</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tyrant</a:t>
                      </a:r>
                      <a:endParaRPr lang="en-US" sz="1200" dirty="0"/>
                    </a:p>
                  </a:txBody>
                  <a:tcPr/>
                </a:tc>
                <a:tc>
                  <a:txBody>
                    <a:bodyPr/>
                    <a:lstStyle/>
                    <a:p>
                      <a:endParaRPr lang="en-US" sz="1200" dirty="0"/>
                    </a:p>
                  </a:txBody>
                  <a:tcPr/>
                </a:tc>
                <a:tc>
                  <a:txBody>
                    <a:bodyPr/>
                    <a:lstStyle/>
                    <a:p>
                      <a:endParaRPr lang="en-US" sz="1200" dirty="0"/>
                    </a:p>
                  </a:txBody>
                  <a:tcPr/>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464037179"/>
              </p:ext>
            </p:extLst>
          </p:nvPr>
        </p:nvGraphicFramePr>
        <p:xfrm>
          <a:off x="357187" y="6384609"/>
          <a:ext cx="6200778" cy="2270340"/>
        </p:xfrm>
        <a:graphic>
          <a:graphicData uri="http://schemas.openxmlformats.org/drawingml/2006/table">
            <a:tbl>
              <a:tblPr firstRow="1" bandRow="1">
                <a:tableStyleId>{5940675A-B579-460E-94D1-54222C63F5DA}</a:tableStyleId>
              </a:tblPr>
              <a:tblGrid>
                <a:gridCol w="1257301"/>
                <a:gridCol w="1314450"/>
                <a:gridCol w="3629027"/>
              </a:tblGrid>
              <a:tr h="453285">
                <a:tc>
                  <a:txBody>
                    <a:bodyPr/>
                    <a:lstStyle/>
                    <a:p>
                      <a:r>
                        <a:rPr lang="en-US" sz="1200" dirty="0" smtClean="0"/>
                        <a:t>emasculated</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turmoil</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hamartia</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hierarchy</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iambic pentameter</a:t>
                      </a:r>
                      <a:endParaRPr lang="en-US" sz="1200" dirty="0"/>
                    </a:p>
                  </a:txBody>
                  <a:tcPr/>
                </a:tc>
                <a:tc>
                  <a:txBody>
                    <a:bodyPr/>
                    <a:lstStyle/>
                    <a:p>
                      <a:endParaRPr lang="en-US" sz="1200" dirty="0"/>
                    </a:p>
                  </a:txBody>
                  <a:tcPr/>
                </a:tc>
                <a:tc>
                  <a:txBody>
                    <a:bodyPr/>
                    <a:lstStyle/>
                    <a:p>
                      <a:endParaRPr lang="en-US" sz="1200" dirty="0"/>
                    </a:p>
                  </a:txBody>
                  <a:tcPr/>
                </a:tc>
              </a:tr>
            </a:tbl>
          </a:graphicData>
        </a:graphic>
      </p:graphicFrame>
      <p:sp>
        <p:nvSpPr>
          <p:cNvPr id="9" name="TextBox 8"/>
          <p:cNvSpPr txBox="1"/>
          <p:nvPr/>
        </p:nvSpPr>
        <p:spPr>
          <a:xfrm>
            <a:off x="357187" y="493913"/>
            <a:ext cx="6200776" cy="461665"/>
          </a:xfrm>
          <a:prstGeom prst="rect">
            <a:avLst/>
          </a:prstGeom>
          <a:noFill/>
        </p:spPr>
        <p:txBody>
          <a:bodyPr wrap="square" rtlCol="0">
            <a:spAutoFit/>
          </a:bodyPr>
          <a:lstStyle/>
          <a:p>
            <a:r>
              <a:rPr lang="en-US" sz="1200" dirty="0" smtClean="0"/>
              <a:t>Read the words in the table that are our key words this term. Decide what word class it is and write a short definition. Use the Read, Cover, Write, Check method to learn the spelling.    </a:t>
            </a:r>
            <a:endParaRPr lang="en-US" sz="1200" dirty="0"/>
          </a:p>
        </p:txBody>
      </p:sp>
    </p:spTree>
    <p:extLst>
      <p:ext uri="{BB962C8B-B14F-4D97-AF65-F5344CB8AC3E}">
        <p14:creationId xmlns:p14="http://schemas.microsoft.com/office/powerpoint/2010/main" val="20194386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1" y="134872"/>
            <a:ext cx="6386512" cy="454678"/>
          </a:xfrm>
        </p:spPr>
        <p:txBody>
          <a:bodyPr>
            <a:normAutofit/>
          </a:bodyPr>
          <a:lstStyle/>
          <a:p>
            <a:r>
              <a:rPr lang="en-US" sz="2000" b="1" dirty="0"/>
              <a:t>2</a:t>
            </a:r>
            <a:r>
              <a:rPr lang="en-US" sz="2000" b="1" dirty="0" smtClean="0"/>
              <a:t>. READING</a:t>
            </a:r>
            <a:endParaRPr lang="en-US" sz="2000" b="1" dirty="0"/>
          </a:p>
        </p:txBody>
      </p:sp>
      <p:sp>
        <p:nvSpPr>
          <p:cNvPr id="9" name="TextBox 8"/>
          <p:cNvSpPr txBox="1"/>
          <p:nvPr/>
        </p:nvSpPr>
        <p:spPr>
          <a:xfrm>
            <a:off x="1471612" y="223711"/>
            <a:ext cx="4200526" cy="276999"/>
          </a:xfrm>
          <a:prstGeom prst="rect">
            <a:avLst/>
          </a:prstGeom>
          <a:noFill/>
        </p:spPr>
        <p:txBody>
          <a:bodyPr wrap="square" rtlCol="0">
            <a:spAutoFit/>
          </a:bodyPr>
          <a:lstStyle/>
          <a:p>
            <a:r>
              <a:rPr lang="en-US" sz="1200" dirty="0" smtClean="0"/>
              <a:t>The Witch Mania of King James by Donald Tyson </a:t>
            </a:r>
            <a:endParaRPr lang="en-US" sz="1200" dirty="0"/>
          </a:p>
        </p:txBody>
      </p:sp>
      <p:sp>
        <p:nvSpPr>
          <p:cNvPr id="4" name="TextBox 3"/>
          <p:cNvSpPr txBox="1"/>
          <p:nvPr/>
        </p:nvSpPr>
        <p:spPr>
          <a:xfrm>
            <a:off x="106959" y="598095"/>
            <a:ext cx="371475" cy="9017853"/>
          </a:xfrm>
          <a:prstGeom prst="rect">
            <a:avLst/>
          </a:prstGeom>
          <a:noFill/>
        </p:spPr>
        <p:txBody>
          <a:bodyPr wrap="square" rtlCol="0">
            <a:spAutoFit/>
          </a:bodyPr>
          <a:lstStyle/>
          <a:p>
            <a:r>
              <a:rPr lang="en-US" sz="1200" dirty="0" smtClean="0"/>
              <a:t>1</a:t>
            </a:r>
          </a:p>
          <a:p>
            <a:endParaRPr lang="en-US" sz="1200" dirty="0"/>
          </a:p>
          <a:p>
            <a:endParaRPr lang="en-US" sz="1200" dirty="0" smtClean="0"/>
          </a:p>
          <a:p>
            <a:endParaRPr lang="en-US" sz="1200" dirty="0"/>
          </a:p>
          <a:p>
            <a:r>
              <a:rPr lang="en-US" sz="1200" dirty="0" smtClean="0"/>
              <a:t>5</a:t>
            </a:r>
          </a:p>
          <a:p>
            <a:endParaRPr lang="en-US" sz="1200" dirty="0"/>
          </a:p>
          <a:p>
            <a:endParaRPr lang="en-US" sz="1200" dirty="0" smtClean="0"/>
          </a:p>
          <a:p>
            <a:endParaRPr lang="en-US" sz="1200" dirty="0"/>
          </a:p>
          <a:p>
            <a:endParaRPr lang="en-US" sz="1200" dirty="0" smtClean="0"/>
          </a:p>
          <a:p>
            <a:r>
              <a:rPr lang="en-US" sz="1200" dirty="0" smtClean="0"/>
              <a:t>10</a:t>
            </a:r>
          </a:p>
          <a:p>
            <a:endParaRPr lang="en-US" sz="1200" dirty="0"/>
          </a:p>
          <a:p>
            <a:endParaRPr lang="en-US" sz="1200" dirty="0" smtClean="0"/>
          </a:p>
          <a:p>
            <a:endParaRPr lang="en-US" sz="1200" dirty="0"/>
          </a:p>
          <a:p>
            <a:endParaRPr lang="en-US" sz="1200" dirty="0" smtClean="0"/>
          </a:p>
          <a:p>
            <a:r>
              <a:rPr lang="en-US" sz="1200" dirty="0" smtClean="0"/>
              <a:t>15</a:t>
            </a:r>
          </a:p>
          <a:p>
            <a:endParaRPr lang="en-US" sz="1200" dirty="0"/>
          </a:p>
          <a:p>
            <a:endParaRPr lang="en-US" sz="1200" dirty="0" smtClean="0"/>
          </a:p>
          <a:p>
            <a:endParaRPr lang="en-US" sz="1200" dirty="0"/>
          </a:p>
          <a:p>
            <a:endParaRPr lang="en-US" sz="1200" dirty="0" smtClean="0"/>
          </a:p>
          <a:p>
            <a:endParaRPr lang="en-US" sz="1200" dirty="0"/>
          </a:p>
          <a:p>
            <a:r>
              <a:rPr lang="en-US" sz="1200" dirty="0" smtClean="0"/>
              <a:t>20</a:t>
            </a:r>
          </a:p>
          <a:p>
            <a:endParaRPr lang="en-US" sz="1200" dirty="0"/>
          </a:p>
          <a:p>
            <a:endParaRPr lang="en-US" sz="1200" dirty="0" smtClean="0"/>
          </a:p>
          <a:p>
            <a:endParaRPr lang="en-US" sz="1200" dirty="0"/>
          </a:p>
          <a:p>
            <a:endParaRPr lang="en-US" sz="1200" dirty="0" smtClean="0"/>
          </a:p>
          <a:p>
            <a:r>
              <a:rPr lang="en-US" sz="1200" dirty="0" smtClean="0"/>
              <a:t>25</a:t>
            </a:r>
          </a:p>
          <a:p>
            <a:endParaRPr lang="en-US" sz="1200" dirty="0"/>
          </a:p>
          <a:p>
            <a:endParaRPr lang="en-US" sz="1200" dirty="0" smtClean="0"/>
          </a:p>
          <a:p>
            <a:endParaRPr lang="en-US" sz="1200" dirty="0"/>
          </a:p>
          <a:p>
            <a:endParaRPr lang="en-US" sz="1200" dirty="0" smtClean="0"/>
          </a:p>
          <a:p>
            <a:r>
              <a:rPr lang="en-US" sz="1200" dirty="0" smtClean="0"/>
              <a:t>30</a:t>
            </a:r>
          </a:p>
          <a:p>
            <a:endParaRPr lang="en-US" sz="1200" dirty="0"/>
          </a:p>
          <a:p>
            <a:endParaRPr lang="en-US" sz="1200" dirty="0" smtClean="0"/>
          </a:p>
          <a:p>
            <a:endParaRPr lang="en-US" sz="1200" dirty="0"/>
          </a:p>
          <a:p>
            <a:endParaRPr lang="en-US" sz="1200" dirty="0" smtClean="0"/>
          </a:p>
          <a:p>
            <a:r>
              <a:rPr lang="en-US" sz="1200" dirty="0" smtClean="0"/>
              <a:t>35</a:t>
            </a:r>
          </a:p>
          <a:p>
            <a:endParaRPr lang="en-US" sz="1200" dirty="0"/>
          </a:p>
          <a:p>
            <a:endParaRPr lang="en-US" sz="1200" dirty="0" smtClean="0"/>
          </a:p>
          <a:p>
            <a:endParaRPr lang="en-US" sz="1200" dirty="0"/>
          </a:p>
          <a:p>
            <a:endParaRPr lang="en-US" sz="1200" dirty="0" smtClean="0"/>
          </a:p>
          <a:p>
            <a:r>
              <a:rPr lang="en-US" sz="1200" dirty="0" smtClean="0"/>
              <a:t>40</a:t>
            </a:r>
          </a:p>
          <a:p>
            <a:endParaRPr lang="en-US" sz="1200" dirty="0"/>
          </a:p>
          <a:p>
            <a:endParaRPr lang="en-US" sz="1200" dirty="0" smtClean="0"/>
          </a:p>
          <a:p>
            <a:endParaRPr lang="en-US" sz="1200" dirty="0"/>
          </a:p>
          <a:p>
            <a:endParaRPr lang="en-US" sz="1200" dirty="0" smtClean="0"/>
          </a:p>
          <a:p>
            <a:endParaRPr lang="en-US" sz="1200" dirty="0" smtClean="0"/>
          </a:p>
          <a:p>
            <a:endParaRPr lang="en-US" sz="1400" dirty="0"/>
          </a:p>
          <a:p>
            <a:endParaRPr lang="en-US" sz="1400" dirty="0"/>
          </a:p>
        </p:txBody>
      </p:sp>
      <p:sp>
        <p:nvSpPr>
          <p:cNvPr id="6" name="Rectangle 5"/>
          <p:cNvSpPr/>
          <p:nvPr/>
        </p:nvSpPr>
        <p:spPr>
          <a:xfrm>
            <a:off x="357187" y="589549"/>
            <a:ext cx="6274349" cy="8586966"/>
          </a:xfrm>
          <a:prstGeom prst="rect">
            <a:avLst/>
          </a:prstGeom>
        </p:spPr>
        <p:txBody>
          <a:bodyPr wrap="square">
            <a:spAutoFit/>
          </a:bodyPr>
          <a:lstStyle/>
          <a:p>
            <a:pPr algn="just"/>
            <a:r>
              <a:rPr lang="en-US" sz="1200" dirty="0">
                <a:latin typeface="tahoma" charset="0"/>
              </a:rPr>
              <a:t>King James the Sixth of Scotland (1566 – 1625), who later became James the First of England, was always fearful of the unknown. As a boy in sickly health, he cowered at shadows and tended to flinch away from loud noises. The infant disease of rickets left him almost unable to walk without support, and made it impossible for him to fully enjoy outdoor sports such as hunting and horseback riding, despite his efforts to overcome his disability. Once, when he had himself strapped to a horse so that he could ride, the horse fell into a stream and young James very nearly drowned before he could be pulled from the water. This sickliness of body caused him to devote his energies to books and scholarly studies. King Henry IV of France, a contemporary of James, remarked that James was "the wisest fool in Christendom."</a:t>
            </a:r>
          </a:p>
          <a:p>
            <a:pPr algn="just"/>
            <a:r>
              <a:rPr lang="en-US" sz="1200" dirty="0">
                <a:latin typeface="tahoma" charset="0"/>
              </a:rPr>
              <a:t>He came to the throne at the young age of thirteen months, when his mother, the Catholic Mary Queen of Scots, was put under house arrest after being forced to </a:t>
            </a:r>
            <a:r>
              <a:rPr lang="en-US" sz="1200" u="sng" dirty="0">
                <a:latin typeface="tahoma" charset="0"/>
              </a:rPr>
              <a:t>abdicate</a:t>
            </a:r>
            <a:r>
              <a:rPr lang="en-US" sz="1200" dirty="0">
                <a:latin typeface="tahoma" charset="0"/>
              </a:rPr>
              <a:t> her throne by Protestant Scottish nobles. The nobles </a:t>
            </a:r>
            <a:r>
              <a:rPr lang="en-US" sz="1200" u="sng" dirty="0">
                <a:latin typeface="tahoma" charset="0"/>
              </a:rPr>
              <a:t>resented</a:t>
            </a:r>
            <a:r>
              <a:rPr lang="en-US" sz="1200" dirty="0">
                <a:latin typeface="tahoma" charset="0"/>
              </a:rPr>
              <a:t> her marriage to James Hepburn, Fourth Earl of </a:t>
            </a:r>
            <a:r>
              <a:rPr lang="en-US" sz="1200" dirty="0" err="1" smtClean="0">
                <a:latin typeface="tahoma" charset="0"/>
              </a:rPr>
              <a:t>Bothwell</a:t>
            </a:r>
            <a:r>
              <a:rPr lang="en-US" sz="1200" dirty="0" smtClean="0">
                <a:latin typeface="tahoma" charset="0"/>
              </a:rPr>
              <a:t>. James </a:t>
            </a:r>
            <a:r>
              <a:rPr lang="en-US" sz="1200" dirty="0">
                <a:latin typeface="tahoma" charset="0"/>
              </a:rPr>
              <a:t>was placed under the care of unforgiving guardians in Sterling Castle, and brought up as a strict Protestant. By all accounts, he was not a likeable boy. He was </a:t>
            </a:r>
            <a:r>
              <a:rPr lang="en-US" sz="1200" u="sng" dirty="0">
                <a:latin typeface="tahoma" charset="0"/>
              </a:rPr>
              <a:t>slovenly</a:t>
            </a:r>
            <a:r>
              <a:rPr lang="en-US" sz="1200" dirty="0">
                <a:latin typeface="tahoma" charset="0"/>
              </a:rPr>
              <a:t> about his cleanliness and seldom washed himself. He was vain about his studies and liked to lecture others. The conviction grew in his own mind that he could out-argue any scholar on any academic subject. His tongue was abnormally large, which caused him to sound as though he had a mouth filled with food when he talked, and when he drank water or wine, it tended to dribble out at the corners of his lips.</a:t>
            </a:r>
          </a:p>
          <a:p>
            <a:pPr algn="just"/>
            <a:r>
              <a:rPr lang="en-US" sz="1200" dirty="0" smtClean="0">
                <a:latin typeface="tahoma" charset="0"/>
              </a:rPr>
              <a:t>The </a:t>
            </a:r>
            <a:r>
              <a:rPr lang="en-US" sz="1200" dirty="0">
                <a:latin typeface="tahoma" charset="0"/>
              </a:rPr>
              <a:t>powerful and war-like nobles of Scotland had complete </a:t>
            </a:r>
            <a:r>
              <a:rPr lang="en-US" sz="1200" u="sng" dirty="0">
                <a:latin typeface="tahoma" charset="0"/>
              </a:rPr>
              <a:t>contempt</a:t>
            </a:r>
            <a:r>
              <a:rPr lang="en-US" sz="1200" dirty="0">
                <a:latin typeface="tahoma" charset="0"/>
              </a:rPr>
              <a:t> for James with his bookish ways and womanish fears. Even so, he was their king and they were forced to make the best of a poor bargain.</a:t>
            </a:r>
          </a:p>
          <a:p>
            <a:pPr algn="just"/>
            <a:r>
              <a:rPr lang="en-US" sz="1200" dirty="0">
                <a:latin typeface="tahoma" charset="0"/>
              </a:rPr>
              <a:t>His interest in </a:t>
            </a:r>
            <a:r>
              <a:rPr lang="en-US" sz="1200" dirty="0">
                <a:latin typeface="tahoma" charset="0"/>
                <a:hlinkClick r:id="rId2"/>
              </a:rPr>
              <a:t>witchcraft</a:t>
            </a:r>
            <a:r>
              <a:rPr lang="en-US" sz="1200" dirty="0">
                <a:latin typeface="tahoma" charset="0"/>
              </a:rPr>
              <a:t> was not particularly keen until his marriage to the fourteen-year old Anne of Denmark (1574 – 1619). Although at this time witchcraft was not a hot topic of discussion in Scotland or England, it was a matter of intense interest in Denmark and adjacent countries, which were suffering the </a:t>
            </a:r>
            <a:r>
              <a:rPr lang="en-US" sz="1200" u="sng" dirty="0">
                <a:latin typeface="tahoma" charset="0"/>
              </a:rPr>
              <a:t>throes</a:t>
            </a:r>
            <a:r>
              <a:rPr lang="en-US" sz="1200" dirty="0">
                <a:latin typeface="tahoma" charset="0"/>
              </a:rPr>
              <a:t> of an outbreak of witch mania. Witches were being </a:t>
            </a:r>
            <a:r>
              <a:rPr lang="en-US" sz="1200" dirty="0" err="1">
                <a:latin typeface="tahoma" charset="0"/>
              </a:rPr>
              <a:t>outed</a:t>
            </a:r>
            <a:r>
              <a:rPr lang="en-US" sz="1200" dirty="0">
                <a:latin typeface="tahoma" charset="0"/>
              </a:rPr>
              <a:t> by accusers in every village and hamlet, and the people were terrified of the Devil’s agents, as witches were understood to be. They had a very different concept of witchcraft than what we have today. Witches were looked upon as slaves of Satan, </a:t>
            </a:r>
            <a:r>
              <a:rPr lang="en-US" sz="1200" u="sng" dirty="0">
                <a:latin typeface="tahoma" charset="0"/>
              </a:rPr>
              <a:t>compelled</a:t>
            </a:r>
            <a:r>
              <a:rPr lang="en-US" sz="1200" dirty="0">
                <a:latin typeface="tahoma" charset="0"/>
              </a:rPr>
              <a:t> to do his bidding</a:t>
            </a:r>
            <a:r>
              <a:rPr lang="en-US" sz="1200" dirty="0" smtClean="0">
                <a:latin typeface="tahoma" charset="0"/>
              </a:rPr>
              <a:t>.</a:t>
            </a:r>
          </a:p>
          <a:p>
            <a:pPr algn="just"/>
            <a:r>
              <a:rPr lang="en-US" sz="1200" dirty="0"/>
              <a:t>The marriage between James and Anne took place by proxy on August 20, 1589, at </a:t>
            </a:r>
            <a:r>
              <a:rPr lang="en-US" sz="1200" dirty="0" err="1"/>
              <a:t>Kronborg</a:t>
            </a:r>
            <a:r>
              <a:rPr lang="en-US" sz="1200" dirty="0"/>
              <a:t> Castle in Elsinore, Denmark. James was not present, but his place was filled by George Keith, the Fifth Earl </a:t>
            </a:r>
            <a:r>
              <a:rPr lang="en-US" sz="1200" dirty="0" err="1"/>
              <a:t>Marischal</a:t>
            </a:r>
            <a:r>
              <a:rPr lang="en-US" sz="1200" dirty="0"/>
              <a:t>. Shortly after the marriage, Anne took ship to Scotland to be with her new husband, but the vessel was </a:t>
            </a:r>
            <a:r>
              <a:rPr lang="en-US" sz="1200" u="sng" dirty="0"/>
              <a:t>beset</a:t>
            </a:r>
            <a:r>
              <a:rPr lang="en-US" sz="1200" dirty="0"/>
              <a:t> by foul weather and a series of mishaps forced it to take shelter in a port on the coast of Norway. The young Queen traveled overland with her </a:t>
            </a:r>
            <a:r>
              <a:rPr lang="en-US" sz="1200" dirty="0" smtClean="0"/>
              <a:t>servants </a:t>
            </a:r>
            <a:r>
              <a:rPr lang="en-US" sz="1200" dirty="0"/>
              <a:t>to Oslo. When James heard of the great storm that had driven back Anne’s ship, he embarked on an uncharacteristic course of action—he sailed from Scotland to Norway to claim his bride personally. It has been called the only romantic gesture of his entire life</a:t>
            </a:r>
            <a:r>
              <a:rPr lang="en-US" sz="1200" dirty="0" smtClean="0"/>
              <a:t>.</a:t>
            </a:r>
          </a:p>
          <a:p>
            <a:pPr algn="just"/>
            <a:r>
              <a:rPr lang="en-US" sz="1200" dirty="0"/>
              <a:t>His own crossing of the sea was uncommonly stormy. Coupled with the trouble Anne had encountered in her efforts to reach Scotland, the storm must have seemed </a:t>
            </a:r>
            <a:r>
              <a:rPr lang="en-US" sz="1200" u="sng" dirty="0"/>
              <a:t>uncanny </a:t>
            </a:r>
            <a:r>
              <a:rPr lang="en-US" sz="1200" dirty="0"/>
              <a:t>to the superstitious James. </a:t>
            </a:r>
            <a:r>
              <a:rPr lang="en-US" sz="1200" dirty="0" smtClean="0"/>
              <a:t>It </a:t>
            </a:r>
            <a:r>
              <a:rPr lang="en-US" sz="1200" dirty="0"/>
              <a:t>merely confirmed James in his conviction that </a:t>
            </a:r>
            <a:r>
              <a:rPr lang="en-US" sz="1200" dirty="0" smtClean="0"/>
              <a:t>witches </a:t>
            </a:r>
            <a:r>
              <a:rPr lang="en-US" sz="1200" dirty="0"/>
              <a:t>were working black magic to keep Anne out of Scotland. At that time many people accused of witchcraft were being burned alive in Norway and Denmark, and the evils of witches were on everyone’s lips.</a:t>
            </a:r>
            <a:endParaRPr lang="en-US" sz="1200" b="0" i="0" dirty="0">
              <a:solidFill>
                <a:srgbClr val="666666"/>
              </a:solidFill>
              <a:effectLst/>
              <a:latin typeface="tahoma" charset="0"/>
            </a:endParaRPr>
          </a:p>
        </p:txBody>
      </p:sp>
    </p:spTree>
    <p:extLst>
      <p:ext uri="{BB962C8B-B14F-4D97-AF65-F5344CB8AC3E}">
        <p14:creationId xmlns:p14="http://schemas.microsoft.com/office/powerpoint/2010/main" val="168920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022" y="5952964"/>
            <a:ext cx="6518972" cy="3088486"/>
          </a:xfrm>
        </p:spPr>
        <p:txBody>
          <a:bodyPr>
            <a:normAutofit/>
          </a:bodyPr>
          <a:lstStyle/>
          <a:p>
            <a:pPr marL="228600" indent="-228600">
              <a:buFont typeface="+mj-lt"/>
              <a:buAutoNum type="arabicPeriod"/>
            </a:pPr>
            <a:r>
              <a:rPr lang="en-US" sz="1200" dirty="0" smtClean="0"/>
              <a:t> What technique is ‘the wisest fool on Christendom’ (line 10)? </a:t>
            </a:r>
          </a:p>
          <a:p>
            <a:pPr marL="228600" indent="-228600">
              <a:buFont typeface="+mj-lt"/>
              <a:buAutoNum type="arabicPeriod"/>
            </a:pPr>
            <a:endParaRPr lang="en-US" sz="1200" dirty="0"/>
          </a:p>
          <a:p>
            <a:pPr marL="228600" indent="-228600">
              <a:buFont typeface="+mj-lt"/>
              <a:buAutoNum type="arabicPeriod"/>
            </a:pPr>
            <a:r>
              <a:rPr lang="en-US" sz="1200" dirty="0" smtClean="0"/>
              <a:t>How is it possible to be a wise fool?  </a:t>
            </a:r>
          </a:p>
          <a:p>
            <a:pPr marL="228600" indent="-228600">
              <a:buFont typeface="+mj-lt"/>
              <a:buAutoNum type="arabicPeriod"/>
            </a:pPr>
            <a:endParaRPr lang="en-US" sz="1200" dirty="0"/>
          </a:p>
          <a:p>
            <a:pPr marL="228600" indent="-228600">
              <a:buFont typeface="+mj-lt"/>
              <a:buAutoNum type="arabicPeriod"/>
            </a:pPr>
            <a:r>
              <a:rPr lang="en-US" sz="1200" dirty="0" smtClean="0"/>
              <a:t> List four things you learn about King James from lines 11 – 20: </a:t>
            </a:r>
          </a:p>
          <a:p>
            <a:pPr marL="228600" indent="-228600">
              <a:buFont typeface="+mj-lt"/>
              <a:buAutoNum type="arabicPeriod"/>
            </a:pPr>
            <a:endParaRPr lang="en-US" sz="1200" dirty="0"/>
          </a:p>
          <a:p>
            <a:pPr marL="228600" indent="-228600">
              <a:buFont typeface="+mj-lt"/>
              <a:buAutoNum type="arabicPeriod"/>
            </a:pPr>
            <a:endParaRPr lang="en-US" sz="1200" dirty="0" smtClean="0"/>
          </a:p>
          <a:p>
            <a:pPr marL="228600" indent="-228600">
              <a:buFont typeface="+mj-lt"/>
              <a:buAutoNum type="arabicPeriod"/>
            </a:pPr>
            <a:endParaRPr lang="en-US" sz="1200" dirty="0"/>
          </a:p>
          <a:p>
            <a:pPr marL="228600" indent="-228600">
              <a:buFont typeface="+mj-lt"/>
              <a:buAutoNum type="arabicPeriod"/>
            </a:pPr>
            <a:r>
              <a:rPr lang="en-US" sz="1200" dirty="0" smtClean="0"/>
              <a:t>Find words and phrases in lines 65-75 that suggest the writer’s attitude towards King James. How do they show the reader what he thinks? </a:t>
            </a:r>
          </a:p>
          <a:p>
            <a:pPr marL="228600" indent="-228600">
              <a:buFont typeface="+mj-lt"/>
              <a:buAutoNum type="arabicPeriod"/>
            </a:pPr>
            <a:endParaRPr lang="en-US" sz="1200" dirty="0" smtClean="0"/>
          </a:p>
          <a:p>
            <a:pPr marL="228600" indent="-228600">
              <a:buFont typeface="+mj-lt"/>
              <a:buAutoNum type="arabicPeriod"/>
            </a:pPr>
            <a:endParaRPr lang="en-US" sz="1200" dirty="0"/>
          </a:p>
        </p:txBody>
      </p:sp>
      <p:sp>
        <p:nvSpPr>
          <p:cNvPr id="4" name="Rectangle 3"/>
          <p:cNvSpPr/>
          <p:nvPr/>
        </p:nvSpPr>
        <p:spPr>
          <a:xfrm>
            <a:off x="487110" y="135987"/>
            <a:ext cx="6101697" cy="6001643"/>
          </a:xfrm>
          <a:prstGeom prst="rect">
            <a:avLst/>
          </a:prstGeom>
        </p:spPr>
        <p:txBody>
          <a:bodyPr wrap="square">
            <a:spAutoFit/>
          </a:bodyPr>
          <a:lstStyle/>
          <a:p>
            <a:pPr algn="just"/>
            <a:r>
              <a:rPr lang="en-US" sz="1200" dirty="0">
                <a:latin typeface="tahoma" charset="0"/>
              </a:rPr>
              <a:t>It was natural, when accusations were made of witchcraft later that same year in the little village of North Berwick (about twenty-five miles east of Edinburgh) that James should take a personal interest in the proceedings. Had he not himself been targeted for death by black magic? He was present at many of the interrogations of the accused, some of which involved brutal tortures, and became convinced that not only was their witchcraft genuine, but that they had tried to kill him by sinking his ship on his return with his new bride from Denmark. He was determined that this crime against his royal person should not escape punishment. It was not merely a sense of justice that motivated him, but the superstition that those who prosecuted witchcraft using the law were the ones most protected by God from its ill effects. By prosecuting the simple Scottish commoners in and around North Berwick, James believes that he was ensuring the safety of himself and his wife.</a:t>
            </a:r>
          </a:p>
          <a:p>
            <a:pPr algn="just"/>
            <a:r>
              <a:rPr lang="en-US" sz="1200" dirty="0">
                <a:latin typeface="tahoma" charset="0"/>
              </a:rPr>
              <a:t>More than a hundred persons were arrested, and many of them </a:t>
            </a:r>
            <a:r>
              <a:rPr lang="en-US" sz="1200" u="sng" dirty="0">
                <a:latin typeface="tahoma" charset="0"/>
              </a:rPr>
              <a:t>subjected</a:t>
            </a:r>
            <a:r>
              <a:rPr lang="en-US" sz="1200" dirty="0">
                <a:latin typeface="tahoma" charset="0"/>
              </a:rPr>
              <a:t> to horrifying tortures to extract confessions to a whole range of crimes, including treasons against the Scottish crown. The worst of these tortures was the boot, which involved driving wedges between boards strapped to the legs until the boards crushed the bones in the feet and shins. The trials dragged on for two years. </a:t>
            </a:r>
            <a:r>
              <a:rPr lang="en-US" sz="1200" dirty="0" smtClean="0">
                <a:latin typeface="tahoma" charset="0"/>
              </a:rPr>
              <a:t>Among </a:t>
            </a:r>
            <a:r>
              <a:rPr lang="en-US" sz="1200" dirty="0">
                <a:latin typeface="tahoma" charset="0"/>
              </a:rPr>
              <a:t>the charges was the claim that they had tried to take the life of King James with poison and black magic. It is not known how many were executed, but the form of execution for witches in Scotland was burning at the stake. </a:t>
            </a:r>
          </a:p>
          <a:p>
            <a:pPr algn="just"/>
            <a:r>
              <a:rPr lang="en-US" sz="1200" dirty="0">
                <a:latin typeface="tahoma" charset="0"/>
              </a:rPr>
              <a:t>James took so great a role in the interrogations of the accused </a:t>
            </a:r>
            <a:r>
              <a:rPr lang="en-US" sz="1200" dirty="0" smtClean="0">
                <a:latin typeface="tahoma" charset="0"/>
              </a:rPr>
              <a:t>witches. It </a:t>
            </a:r>
            <a:r>
              <a:rPr lang="en-US" sz="1200" dirty="0">
                <a:latin typeface="tahoma" charset="0"/>
              </a:rPr>
              <a:t>was with a considerable fund of practical knowledge gleaned from the testimonies of the supposed North Berwick witches that in 1597 James came to write his singular dialogue on witchcraft and the supernatural, which he titled </a:t>
            </a:r>
            <a:r>
              <a:rPr lang="en-US" sz="1200" i="1" dirty="0">
                <a:latin typeface="tahoma" charset="0"/>
              </a:rPr>
              <a:t>Demonology</a:t>
            </a:r>
            <a:r>
              <a:rPr lang="en-US" sz="1200" dirty="0">
                <a:latin typeface="tahoma" charset="0"/>
              </a:rPr>
              <a:t>. James wrote the book as a public service. He genuinely believed at this period in his life that witchcraft was real, and that it was an unholy </a:t>
            </a:r>
            <a:r>
              <a:rPr lang="en-US" sz="1200" u="sng" dirty="0">
                <a:latin typeface="tahoma" charset="0"/>
              </a:rPr>
              <a:t>scourge</a:t>
            </a:r>
            <a:r>
              <a:rPr lang="en-US" sz="1200" dirty="0">
                <a:latin typeface="tahoma" charset="0"/>
              </a:rPr>
              <a:t> that threatened to destroy all of Christendom unless vigorously combated by godly men such has himself. Undoubtedly, there was a selfish element in the writing of the book. He was convinced that by exposing the evils of witches and witchcraft, he was </a:t>
            </a:r>
            <a:r>
              <a:rPr lang="en-US" sz="1200" u="sng" dirty="0">
                <a:latin typeface="tahoma" charset="0"/>
              </a:rPr>
              <a:t>insulating</a:t>
            </a:r>
            <a:r>
              <a:rPr lang="en-US" sz="1200" dirty="0">
                <a:latin typeface="tahoma" charset="0"/>
              </a:rPr>
              <a:t> himself against their </a:t>
            </a:r>
            <a:r>
              <a:rPr lang="en-US" sz="1200" u="sng" dirty="0">
                <a:latin typeface="tahoma" charset="0"/>
              </a:rPr>
              <a:t>malicious</a:t>
            </a:r>
            <a:r>
              <a:rPr lang="en-US" sz="1200" dirty="0">
                <a:latin typeface="tahoma" charset="0"/>
              </a:rPr>
              <a:t> magic. By writing his book he became a soldier in God’s army, protected from the Devil’s earthly agents by his faith. </a:t>
            </a:r>
            <a:endParaRPr lang="en-US" sz="1200" b="0" i="0" dirty="0">
              <a:effectLst/>
              <a:latin typeface="tahoma" charset="0"/>
            </a:endParaRPr>
          </a:p>
        </p:txBody>
      </p:sp>
      <p:sp>
        <p:nvSpPr>
          <p:cNvPr id="5" name="TextBox 4"/>
          <p:cNvSpPr txBox="1"/>
          <p:nvPr/>
        </p:nvSpPr>
        <p:spPr>
          <a:xfrm>
            <a:off x="123380" y="135987"/>
            <a:ext cx="371475" cy="5816977"/>
          </a:xfrm>
          <a:prstGeom prst="rect">
            <a:avLst/>
          </a:prstGeom>
          <a:noFill/>
        </p:spPr>
        <p:txBody>
          <a:bodyPr wrap="square" rtlCol="0">
            <a:spAutoFit/>
          </a:bodyPr>
          <a:lstStyle/>
          <a:p>
            <a:r>
              <a:rPr lang="en-US" sz="1200" dirty="0" smtClean="0"/>
              <a:t>45</a:t>
            </a:r>
          </a:p>
          <a:p>
            <a:endParaRPr lang="en-US" sz="1200" dirty="0"/>
          </a:p>
          <a:p>
            <a:endParaRPr lang="en-US" sz="1200" dirty="0" smtClean="0"/>
          </a:p>
          <a:p>
            <a:endParaRPr lang="en-US" sz="1200" dirty="0" smtClean="0"/>
          </a:p>
          <a:p>
            <a:endParaRPr lang="en-US" sz="1200" dirty="0"/>
          </a:p>
          <a:p>
            <a:r>
              <a:rPr lang="en-US" sz="1200" dirty="0" smtClean="0"/>
              <a:t>50</a:t>
            </a:r>
          </a:p>
          <a:p>
            <a:endParaRPr lang="en-US" sz="1200" dirty="0"/>
          </a:p>
          <a:p>
            <a:endParaRPr lang="en-US" sz="1200" dirty="0" smtClean="0"/>
          </a:p>
          <a:p>
            <a:endParaRPr lang="en-US" sz="1200" dirty="0"/>
          </a:p>
          <a:p>
            <a:endParaRPr lang="en-US" sz="1200" dirty="0" smtClean="0"/>
          </a:p>
          <a:p>
            <a:r>
              <a:rPr lang="en-US" sz="1200" dirty="0" smtClean="0"/>
              <a:t>55</a:t>
            </a:r>
          </a:p>
          <a:p>
            <a:endParaRPr lang="en-US" sz="1200" dirty="0"/>
          </a:p>
          <a:p>
            <a:endParaRPr lang="en-US" sz="1200" dirty="0" smtClean="0"/>
          </a:p>
          <a:p>
            <a:endParaRPr lang="en-US" sz="1200" dirty="0"/>
          </a:p>
          <a:p>
            <a:endParaRPr lang="en-US" sz="1200" dirty="0" smtClean="0"/>
          </a:p>
          <a:p>
            <a:r>
              <a:rPr lang="en-US" sz="1200" dirty="0" smtClean="0"/>
              <a:t>60</a:t>
            </a:r>
          </a:p>
          <a:p>
            <a:endParaRPr lang="en-US" sz="1200" dirty="0"/>
          </a:p>
          <a:p>
            <a:endParaRPr lang="en-US" sz="1200" dirty="0" smtClean="0"/>
          </a:p>
          <a:p>
            <a:endParaRPr lang="en-US" sz="1200" dirty="0"/>
          </a:p>
          <a:p>
            <a:endParaRPr lang="en-US" sz="1200" dirty="0"/>
          </a:p>
          <a:p>
            <a:r>
              <a:rPr lang="en-US" sz="1200" dirty="0" smtClean="0"/>
              <a:t>65</a:t>
            </a:r>
          </a:p>
          <a:p>
            <a:endParaRPr lang="en-US" sz="1200" dirty="0"/>
          </a:p>
          <a:p>
            <a:endParaRPr lang="en-US" sz="1200" dirty="0" smtClean="0"/>
          </a:p>
          <a:p>
            <a:endParaRPr lang="en-US" sz="1200" dirty="0"/>
          </a:p>
          <a:p>
            <a:endParaRPr lang="en-US" sz="1200" dirty="0" smtClean="0"/>
          </a:p>
          <a:p>
            <a:r>
              <a:rPr lang="en-US" sz="1200" dirty="0" smtClean="0"/>
              <a:t>70</a:t>
            </a:r>
          </a:p>
          <a:p>
            <a:endParaRPr lang="en-US" sz="1200" dirty="0"/>
          </a:p>
          <a:p>
            <a:endParaRPr lang="en-US" sz="1200" dirty="0" smtClean="0"/>
          </a:p>
          <a:p>
            <a:endParaRPr lang="en-US" sz="1200" dirty="0"/>
          </a:p>
          <a:p>
            <a:endParaRPr lang="en-US" sz="1200" dirty="0" smtClean="0"/>
          </a:p>
          <a:p>
            <a:r>
              <a:rPr lang="en-US" sz="1200" dirty="0" smtClean="0"/>
              <a:t>75</a:t>
            </a:r>
          </a:p>
        </p:txBody>
      </p:sp>
    </p:spTree>
    <p:extLst>
      <p:ext uri="{BB962C8B-B14F-4D97-AF65-F5344CB8AC3E}">
        <p14:creationId xmlns:p14="http://schemas.microsoft.com/office/powerpoint/2010/main" val="9823613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1" y="134872"/>
            <a:ext cx="6386512" cy="454678"/>
          </a:xfrm>
        </p:spPr>
        <p:txBody>
          <a:bodyPr>
            <a:normAutofit/>
          </a:bodyPr>
          <a:lstStyle/>
          <a:p>
            <a:r>
              <a:rPr lang="en-US" sz="2000" b="1" dirty="0"/>
              <a:t>3</a:t>
            </a:r>
            <a:r>
              <a:rPr lang="en-US" sz="2000" b="1" dirty="0" smtClean="0"/>
              <a:t>. DEVELOPING SOPHISTICATED VOCABULARY</a:t>
            </a:r>
            <a:endParaRPr lang="en-US" sz="2000" b="1" dirty="0"/>
          </a:p>
        </p:txBody>
      </p:sp>
      <p:graphicFrame>
        <p:nvGraphicFramePr>
          <p:cNvPr id="12" name="Table 11"/>
          <p:cNvGraphicFramePr>
            <a:graphicFrameLocks noGrp="1"/>
          </p:cNvGraphicFramePr>
          <p:nvPr>
            <p:extLst>
              <p:ext uri="{D42A27DB-BD31-4B8C-83A1-F6EECF244321}">
                <p14:modId xmlns:p14="http://schemas.microsoft.com/office/powerpoint/2010/main" val="1529193656"/>
              </p:ext>
            </p:extLst>
          </p:nvPr>
        </p:nvGraphicFramePr>
        <p:xfrm>
          <a:off x="325540" y="866549"/>
          <a:ext cx="6200777" cy="5717655"/>
        </p:xfrm>
        <a:graphic>
          <a:graphicData uri="http://schemas.openxmlformats.org/drawingml/2006/table">
            <a:tbl>
              <a:tblPr firstRow="1" bandRow="1">
                <a:tableStyleId>{5940675A-B579-460E-94D1-54222C63F5DA}</a:tableStyleId>
              </a:tblPr>
              <a:tblGrid>
                <a:gridCol w="1214438"/>
                <a:gridCol w="1343025"/>
                <a:gridCol w="3643314"/>
              </a:tblGrid>
              <a:tr h="245436">
                <a:tc>
                  <a:txBody>
                    <a:bodyPr/>
                    <a:lstStyle/>
                    <a:p>
                      <a:pPr marL="0" indent="0">
                        <a:buNone/>
                      </a:pPr>
                      <a:r>
                        <a:rPr lang="en-US" sz="1200" dirty="0" smtClean="0"/>
                        <a:t>Simple term</a:t>
                      </a:r>
                      <a:endParaRPr lang="en-US" sz="1200" dirty="0"/>
                    </a:p>
                  </a:txBody>
                  <a:tcPr/>
                </a:tc>
                <a:tc>
                  <a:txBody>
                    <a:bodyPr/>
                    <a:lstStyle/>
                    <a:p>
                      <a:r>
                        <a:rPr lang="en-US" sz="1200" dirty="0" smtClean="0"/>
                        <a:t>Synonym</a:t>
                      </a:r>
                      <a:r>
                        <a:rPr lang="en-US" sz="1200" baseline="0" dirty="0" smtClean="0"/>
                        <a:t> </a:t>
                      </a:r>
                      <a:r>
                        <a:rPr lang="en-US" sz="1200" dirty="0" smtClean="0"/>
                        <a:t>Answer</a:t>
                      </a:r>
                      <a:endParaRPr lang="en-US" sz="1200" dirty="0"/>
                    </a:p>
                  </a:txBody>
                  <a:tcPr/>
                </a:tc>
                <a:tc>
                  <a:txBody>
                    <a:bodyPr/>
                    <a:lstStyle/>
                    <a:p>
                      <a:r>
                        <a:rPr lang="en-US" sz="1200" dirty="0" smtClean="0"/>
                        <a:t>Words to choose from? </a:t>
                      </a:r>
                      <a:endParaRPr lang="en-US" sz="1200" dirty="0"/>
                    </a:p>
                  </a:txBody>
                  <a:tcPr/>
                </a:tc>
              </a:tr>
              <a:tr h="453285">
                <a:tc>
                  <a:txBody>
                    <a:bodyPr/>
                    <a:lstStyle/>
                    <a:p>
                      <a:r>
                        <a:rPr lang="en-US" sz="1200" dirty="0" smtClean="0"/>
                        <a:t>untidy</a:t>
                      </a:r>
                      <a:endParaRPr lang="en-US" sz="1200" dirty="0"/>
                    </a:p>
                  </a:txBody>
                  <a:tcPr/>
                </a:tc>
                <a:tc>
                  <a:txBody>
                    <a:bodyPr/>
                    <a:lstStyle/>
                    <a:p>
                      <a:endParaRPr lang="en-US" sz="1200" dirty="0"/>
                    </a:p>
                  </a:txBody>
                  <a:tcPr/>
                </a:tc>
                <a:tc rowSpan="12">
                  <a:txBody>
                    <a:bodyPr/>
                    <a:lstStyle/>
                    <a:p>
                      <a:r>
                        <a:rPr lang="en-US" sz="1200" dirty="0" smtClean="0"/>
                        <a:t>contempt</a:t>
                      </a:r>
                    </a:p>
                    <a:p>
                      <a:r>
                        <a:rPr lang="en-US" sz="1200" dirty="0" smtClean="0"/>
                        <a:t>resented</a:t>
                      </a:r>
                    </a:p>
                    <a:p>
                      <a:r>
                        <a:rPr lang="en-US" sz="1200" dirty="0" smtClean="0"/>
                        <a:t>subjected to</a:t>
                      </a:r>
                    </a:p>
                    <a:p>
                      <a:r>
                        <a:rPr lang="en-US" sz="1200" dirty="0" smtClean="0"/>
                        <a:t>slovenly</a:t>
                      </a:r>
                    </a:p>
                    <a:p>
                      <a:r>
                        <a:rPr lang="en-US" sz="1200" dirty="0" smtClean="0"/>
                        <a:t>malicious</a:t>
                      </a:r>
                    </a:p>
                    <a:p>
                      <a:r>
                        <a:rPr lang="en-US" sz="1200" dirty="0" smtClean="0"/>
                        <a:t>scourge</a:t>
                      </a:r>
                    </a:p>
                    <a:p>
                      <a:r>
                        <a:rPr lang="en-US" sz="1200" dirty="0" smtClean="0"/>
                        <a:t>insulating</a:t>
                      </a:r>
                    </a:p>
                    <a:p>
                      <a:r>
                        <a:rPr lang="en-US" sz="1200" dirty="0" smtClean="0"/>
                        <a:t>compelled</a:t>
                      </a:r>
                    </a:p>
                    <a:p>
                      <a:r>
                        <a:rPr lang="en-US" sz="1200" dirty="0" smtClean="0"/>
                        <a:t>abdicate</a:t>
                      </a:r>
                    </a:p>
                    <a:p>
                      <a:r>
                        <a:rPr lang="en-US" sz="1200" dirty="0" smtClean="0"/>
                        <a:t>uncanny</a:t>
                      </a:r>
                    </a:p>
                    <a:p>
                      <a:r>
                        <a:rPr lang="en-US" sz="1200" dirty="0" smtClean="0"/>
                        <a:t>beset</a:t>
                      </a:r>
                    </a:p>
                    <a:p>
                      <a:r>
                        <a:rPr lang="en-US" sz="1200" dirty="0" smtClean="0"/>
                        <a:t>throes</a:t>
                      </a:r>
                      <a:endParaRPr lang="en-US" sz="1200" dirty="0"/>
                    </a:p>
                  </a:txBody>
                  <a:tcPr/>
                </a:tc>
              </a:tr>
              <a:tr h="453285">
                <a:tc>
                  <a:txBody>
                    <a:bodyPr/>
                    <a:lstStyle/>
                    <a:p>
                      <a:r>
                        <a:rPr lang="en-US" sz="1200" dirty="0" smtClean="0"/>
                        <a:t>quit</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r>
                        <a:rPr lang="en-US" sz="1200" dirty="0" smtClean="0"/>
                        <a:t>protecting</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r>
                        <a:rPr lang="en-US" sz="1200" dirty="0" smtClean="0"/>
                        <a:t>spiteful</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r>
                        <a:rPr lang="en-US" sz="1200" dirty="0" smtClean="0"/>
                        <a:t>curse</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r>
                        <a:rPr lang="en-US" sz="1200" dirty="0" smtClean="0"/>
                        <a:t>unreal</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r>
                        <a:rPr lang="en-US" sz="1200" dirty="0" smtClean="0"/>
                        <a:t>forced</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r>
                        <a:rPr lang="en-US" sz="1200" dirty="0" smtClean="0"/>
                        <a:t>plagued</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r>
                        <a:rPr lang="en-US" sz="1200" dirty="0" smtClean="0"/>
                        <a:t>disliked</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r>
                        <a:rPr lang="en-US" sz="1200" dirty="0" smtClean="0"/>
                        <a:t>pain</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r>
                        <a:rPr lang="en-US" sz="1200" dirty="0" smtClean="0"/>
                        <a:t>hatred</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200" dirty="0" smtClean="0"/>
                        <a:t>faced</a:t>
                      </a:r>
                    </a:p>
                    <a:p>
                      <a:endParaRPr lang="en-US" sz="1200" dirty="0"/>
                    </a:p>
                  </a:txBody>
                  <a:tcPr/>
                </a:tc>
                <a:tc>
                  <a:txBody>
                    <a:bodyPr/>
                    <a:lstStyle/>
                    <a:p>
                      <a:endParaRPr lang="en-US" sz="1200" dirty="0"/>
                    </a:p>
                  </a:txBody>
                  <a:tcPr/>
                </a:tc>
                <a:tc vMerge="1">
                  <a:txBody>
                    <a:bodyPr/>
                    <a:lstStyle/>
                    <a:p>
                      <a:endParaRPr lang="en-US" sz="1200" dirty="0"/>
                    </a:p>
                  </a:txBody>
                  <a:tcPr/>
                </a:tc>
              </a:tr>
            </a:tbl>
          </a:graphicData>
        </a:graphic>
      </p:graphicFrame>
      <p:sp>
        <p:nvSpPr>
          <p:cNvPr id="3" name="TextBox 2"/>
          <p:cNvSpPr txBox="1"/>
          <p:nvPr/>
        </p:nvSpPr>
        <p:spPr>
          <a:xfrm>
            <a:off x="293896" y="589550"/>
            <a:ext cx="6264067" cy="276999"/>
          </a:xfrm>
          <a:prstGeom prst="rect">
            <a:avLst/>
          </a:prstGeom>
          <a:noFill/>
        </p:spPr>
        <p:txBody>
          <a:bodyPr wrap="square" rtlCol="0">
            <a:spAutoFit/>
          </a:bodyPr>
          <a:lstStyle/>
          <a:p>
            <a:r>
              <a:rPr lang="en-US" sz="1200" dirty="0" smtClean="0"/>
              <a:t>Complete the table finding synonyms from the reading </a:t>
            </a:r>
            <a:r>
              <a:rPr lang="en-US" sz="1200" b="1" dirty="0" smtClean="0"/>
              <a:t>The Witch Mania of King James  </a:t>
            </a:r>
            <a:endParaRPr lang="en-US" sz="1200" b="1" dirty="0"/>
          </a:p>
        </p:txBody>
      </p:sp>
      <p:sp>
        <p:nvSpPr>
          <p:cNvPr id="4" name="TextBox 3"/>
          <p:cNvSpPr txBox="1"/>
          <p:nvPr/>
        </p:nvSpPr>
        <p:spPr>
          <a:xfrm>
            <a:off x="325540" y="6674266"/>
            <a:ext cx="6391454" cy="230832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z="1200" dirty="0" smtClean="0"/>
              <a:t>2. Summarise the article using as many of the sophisticated words from the original text as possible. </a:t>
            </a:r>
          </a:p>
          <a:p>
            <a:endParaRPr lang="en-US" sz="1200" dirty="0" smtClean="0"/>
          </a:p>
          <a:p>
            <a:endParaRPr lang="en-US" sz="1200" dirty="0" smtClean="0"/>
          </a:p>
          <a:p>
            <a:endParaRPr lang="en-US" sz="1200" dirty="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a:p>
        </p:txBody>
      </p:sp>
    </p:spTree>
    <p:extLst>
      <p:ext uri="{BB962C8B-B14F-4D97-AF65-F5344CB8AC3E}">
        <p14:creationId xmlns:p14="http://schemas.microsoft.com/office/powerpoint/2010/main" val="17429284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1" y="134872"/>
            <a:ext cx="6386512" cy="454678"/>
          </a:xfrm>
        </p:spPr>
        <p:txBody>
          <a:bodyPr>
            <a:normAutofit/>
          </a:bodyPr>
          <a:lstStyle/>
          <a:p>
            <a:r>
              <a:rPr lang="en-US" sz="2000" b="1" dirty="0" smtClean="0"/>
              <a:t>4. READING </a:t>
            </a:r>
            <a:r>
              <a:rPr lang="en-US" sz="1400" b="1" dirty="0" smtClean="0">
                <a:latin typeface="+mn-lt"/>
              </a:rPr>
              <a:t>SOURCE A: The role of the tragic hero by Tom </a:t>
            </a:r>
            <a:r>
              <a:rPr lang="en-US" sz="1400" b="1" dirty="0" err="1" smtClean="0">
                <a:latin typeface="+mn-lt"/>
              </a:rPr>
              <a:t>Vicenzi</a:t>
            </a:r>
            <a:endParaRPr lang="en-US" sz="1400" b="1" dirty="0">
              <a:latin typeface="+mn-lt"/>
            </a:endParaRPr>
          </a:p>
        </p:txBody>
      </p:sp>
      <p:sp>
        <p:nvSpPr>
          <p:cNvPr id="9" name="TextBox 8"/>
          <p:cNvSpPr txBox="1"/>
          <p:nvPr/>
        </p:nvSpPr>
        <p:spPr>
          <a:xfrm>
            <a:off x="500062" y="482596"/>
            <a:ext cx="6200775" cy="8402300"/>
          </a:xfrm>
          <a:prstGeom prst="rect">
            <a:avLst/>
          </a:prstGeom>
          <a:noFill/>
        </p:spPr>
        <p:txBody>
          <a:bodyPr wrap="square" rtlCol="0">
            <a:spAutoFit/>
          </a:bodyPr>
          <a:lstStyle/>
          <a:p>
            <a:r>
              <a:rPr lang="en-US" sz="1200" dirty="0" smtClean="0"/>
              <a:t>         The </a:t>
            </a:r>
            <a:r>
              <a:rPr lang="en-US" sz="1200" dirty="0"/>
              <a:t>role of a tragic hero is commonplace in many of Shakespeare’s works. The character of Macbeth is a classic example of a Shakespearean tragic hero. There are a multitude of factors that contribute to Macbeth being labelled as a tragic hero.  Before these factors can be discussed, it is important to understand what workings make up the characteristics of a tragic hero. Typically, a tragic hero is a figure of high stature, often of noble background. This person is predominantly good, but suffers a self-inflicted falling out due to flaws in their personality. The tragic hero has a tremendous downfall, brought about by their hamartia. The character reaches </a:t>
            </a:r>
            <a:r>
              <a:rPr lang="en-US" sz="1200" dirty="0" smtClean="0"/>
              <a:t>a </a:t>
            </a:r>
            <a:r>
              <a:rPr lang="en-US" sz="1200" dirty="0"/>
              <a:t>critical discovery that completely alters the predicament they are in, often after they are already trapped in the situation. Finally, a Shakespearean tragic hero will lose their life in the end of the play so the message of what is good in the play can be reestablished. In Shakespeare’s </a:t>
            </a:r>
            <a:r>
              <a:rPr lang="en-US" sz="1200" i="1" dirty="0"/>
              <a:t>Macbeth</a:t>
            </a:r>
            <a:r>
              <a:rPr lang="en-US" sz="1200" dirty="0"/>
              <a:t>, the title figure of the play can be seen as a tragic hero. </a:t>
            </a:r>
            <a:br>
              <a:rPr lang="en-US" sz="1200" dirty="0"/>
            </a:br>
            <a:r>
              <a:rPr lang="en-US" sz="1200" dirty="0" smtClean="0"/>
              <a:t>         Early </a:t>
            </a:r>
            <a:r>
              <a:rPr lang="en-US" sz="1200" dirty="0"/>
              <a:t>on in the play, Macbeth is established as being of great stature.  He has already earned the title of Thane of </a:t>
            </a:r>
            <a:r>
              <a:rPr lang="en-US" sz="1200" dirty="0" err="1"/>
              <a:t>Glamis</a:t>
            </a:r>
            <a:r>
              <a:rPr lang="en-US" sz="1200" dirty="0"/>
              <a:t>, and as prophesized by the three witches, will soon take reign as the Thane of Cawdor. These titles indicate that Macbeth is of great political importance, and is moving up in the ranks of Scottish nobility. In Act 1, Scene 2, Duncan addresses Macbeth as, “…valiant cousin, worthy gentleman!” and later as a “Worthy Thane”. The manner in which the leaders of his country speak about Macbeth truly shows his respectable and honorable nature. Duncan speaks highly of Macbeth,; unaware of the destiny Macbeth will later impose on him. </a:t>
            </a:r>
            <a:br>
              <a:rPr lang="en-US" sz="1200" dirty="0"/>
            </a:br>
            <a:r>
              <a:rPr lang="en-US" sz="1200" dirty="0" smtClean="0"/>
              <a:t>          Macbeth’s </a:t>
            </a:r>
            <a:r>
              <a:rPr lang="en-US" sz="1200" dirty="0"/>
              <a:t>blind ambition, along with the provoking of his wife, leads him to take a violent and bloody path to the throne. Following the format of a tragic hero, Macbeth suffers from a tragic flaw. He has multiple flaws in character, the most prominent being his </a:t>
            </a:r>
            <a:r>
              <a:rPr lang="en-US" sz="1200" dirty="0" smtClean="0"/>
              <a:t>‘vaulting ambition’ </a:t>
            </a:r>
            <a:r>
              <a:rPr lang="en-US" sz="1200" dirty="0"/>
              <a:t>and his impressionability. After the witches told Macbeth about his bright future of nobility in Scotland, his honorable nature seemed to fade, and was soon replaced by a “by any means necessary” attitude. His lust for power, along with persuasive words from Lady Macbeth, led to him murdering King Duncan in his sleep.  Macbeth was crowned King of Scotland, which led to extreme paranoia, fearing anyone with a noble bloodline as a threat to his power. By the end of the play, four deaths can be attributed to Macbeth’s name, all murdered in hopes of protecting his kingship. His ambition blinds him from seeing the destructive path he has created, ruling as a tyrant rather than a noble king. His easily impressionable nature causes him to not form his own thoughts, but rather listen to the words of Lady Macbeth and the three witches. These tragic flaws go on to play a major role in Macbeth’s demise.</a:t>
            </a:r>
            <a:br>
              <a:rPr lang="en-US" sz="1200" dirty="0"/>
            </a:br>
            <a:r>
              <a:rPr lang="en-US" sz="1200" dirty="0" smtClean="0"/>
              <a:t>          Macbeth’s </a:t>
            </a:r>
            <a:r>
              <a:rPr lang="en-US" sz="1200" dirty="0"/>
              <a:t>tragic flaws lead him to become a tyrant, who is quickly removed from power by the Scottish people. With the bloody path he had made for himself, his fall from power was inevitable. Macbeth’s bloody actions ended with him having to fear for his own life, as thousands in Scotland wanted him dead. Macbeth was aware that his evil deeds would lead to people wanting revenge. However, he did not fear these people, as he fell for the deceptive words of the witches. The three witches told him to be bold and fearless, that no man born of a woman could defeat him, and that he will never be defeated until the trees of Great </a:t>
            </a:r>
            <a:r>
              <a:rPr lang="en-US" sz="1200" dirty="0" err="1"/>
              <a:t>Birnam</a:t>
            </a:r>
            <a:r>
              <a:rPr lang="en-US" sz="1200" dirty="0"/>
              <a:t> Wood attack </a:t>
            </a:r>
            <a:r>
              <a:rPr lang="en-US" sz="1200" dirty="0" err="1"/>
              <a:t>Dunsinane</a:t>
            </a:r>
            <a:r>
              <a:rPr lang="en-US" sz="1200" dirty="0"/>
              <a:t>. Macbeth saw both of these things as impossible, so he did little to protect his castle. He was surprised when he was told that the forest was indeed attacking his castle, which was actually Macduff’s army carrying branches as a means of camouflage</a:t>
            </a:r>
            <a:r>
              <a:rPr lang="en-US" sz="1200" dirty="0" smtClean="0"/>
              <a:t>. In the end, the </a:t>
            </a:r>
            <a:r>
              <a:rPr lang="en-US" sz="1200" dirty="0"/>
              <a:t>audience learns the dangers of ambition, and good is reestablished. </a:t>
            </a:r>
            <a:br>
              <a:rPr lang="en-US" sz="1200" dirty="0"/>
            </a:br>
            <a:r>
              <a:rPr lang="en-US" sz="1200" dirty="0" smtClean="0"/>
              <a:t>          Macbeth </a:t>
            </a:r>
            <a:r>
              <a:rPr lang="en-US" sz="1200" dirty="0"/>
              <a:t>fits every characteristic of a Greek and Shakespearean tragic hero. The audience gets to see the full cycle of a rise to power, followed by a great demise. His ambition leads to his degeneration as a character which resulted in his ultimate downfall, death. </a:t>
            </a:r>
          </a:p>
        </p:txBody>
      </p:sp>
      <p:sp>
        <p:nvSpPr>
          <p:cNvPr id="4" name="TextBox 3"/>
          <p:cNvSpPr txBox="1"/>
          <p:nvPr/>
        </p:nvSpPr>
        <p:spPr>
          <a:xfrm>
            <a:off x="228599" y="498730"/>
            <a:ext cx="371475" cy="8586966"/>
          </a:xfrm>
          <a:prstGeom prst="rect">
            <a:avLst/>
          </a:prstGeom>
          <a:noFill/>
        </p:spPr>
        <p:txBody>
          <a:bodyPr wrap="square" rtlCol="0">
            <a:spAutoFit/>
          </a:bodyPr>
          <a:lstStyle/>
          <a:p>
            <a:r>
              <a:rPr lang="en-US" sz="1200" dirty="0" smtClean="0"/>
              <a:t>1</a:t>
            </a:r>
          </a:p>
          <a:p>
            <a:endParaRPr lang="en-US" sz="1200" dirty="0"/>
          </a:p>
          <a:p>
            <a:endParaRPr lang="en-US" sz="1200" dirty="0" smtClean="0"/>
          </a:p>
          <a:p>
            <a:endParaRPr lang="en-US" sz="1200" dirty="0"/>
          </a:p>
          <a:p>
            <a:r>
              <a:rPr lang="en-US" sz="1200" dirty="0" smtClean="0"/>
              <a:t>5</a:t>
            </a:r>
          </a:p>
          <a:p>
            <a:endParaRPr lang="en-US" sz="1200" dirty="0"/>
          </a:p>
          <a:p>
            <a:endParaRPr lang="en-US" sz="1200" dirty="0" smtClean="0"/>
          </a:p>
          <a:p>
            <a:endParaRPr lang="en-US" sz="1200" dirty="0"/>
          </a:p>
          <a:p>
            <a:endParaRPr lang="en-US" sz="1200" dirty="0" smtClean="0"/>
          </a:p>
          <a:p>
            <a:r>
              <a:rPr lang="en-US" sz="1200" dirty="0" smtClean="0"/>
              <a:t>10</a:t>
            </a:r>
          </a:p>
          <a:p>
            <a:endParaRPr lang="en-US" sz="1200" dirty="0"/>
          </a:p>
          <a:p>
            <a:endParaRPr lang="en-US" sz="1200" dirty="0" smtClean="0"/>
          </a:p>
          <a:p>
            <a:endParaRPr lang="en-US" sz="1200" dirty="0"/>
          </a:p>
          <a:p>
            <a:endParaRPr lang="en-US" sz="1200" dirty="0" smtClean="0"/>
          </a:p>
          <a:p>
            <a:r>
              <a:rPr lang="en-US" sz="1200" dirty="0" smtClean="0"/>
              <a:t>15</a:t>
            </a:r>
          </a:p>
          <a:p>
            <a:endParaRPr lang="en-US" sz="1200" dirty="0"/>
          </a:p>
          <a:p>
            <a:endParaRPr lang="en-US" sz="1200" dirty="0" smtClean="0"/>
          </a:p>
          <a:p>
            <a:endParaRPr lang="en-US" sz="1200" dirty="0"/>
          </a:p>
          <a:p>
            <a:endParaRPr lang="en-US" sz="1200" dirty="0" smtClean="0"/>
          </a:p>
          <a:p>
            <a:endParaRPr lang="en-US" sz="1200" dirty="0"/>
          </a:p>
          <a:p>
            <a:r>
              <a:rPr lang="en-US" sz="1200" dirty="0" smtClean="0"/>
              <a:t>20</a:t>
            </a:r>
          </a:p>
          <a:p>
            <a:endParaRPr lang="en-US" sz="1200" dirty="0"/>
          </a:p>
          <a:p>
            <a:endParaRPr lang="en-US" sz="1200" dirty="0" smtClean="0"/>
          </a:p>
          <a:p>
            <a:endParaRPr lang="en-US" sz="1200" dirty="0"/>
          </a:p>
          <a:p>
            <a:endParaRPr lang="en-US" sz="1200" dirty="0" smtClean="0"/>
          </a:p>
          <a:p>
            <a:r>
              <a:rPr lang="en-US" sz="1200" dirty="0" smtClean="0"/>
              <a:t>25</a:t>
            </a:r>
          </a:p>
          <a:p>
            <a:endParaRPr lang="en-US" sz="1200" dirty="0"/>
          </a:p>
          <a:p>
            <a:endParaRPr lang="en-US" sz="1200" dirty="0" smtClean="0"/>
          </a:p>
          <a:p>
            <a:endParaRPr lang="en-US" sz="1200" dirty="0"/>
          </a:p>
          <a:p>
            <a:endParaRPr lang="en-US" sz="1200" dirty="0" smtClean="0"/>
          </a:p>
          <a:p>
            <a:r>
              <a:rPr lang="en-US" sz="1200" dirty="0" smtClean="0"/>
              <a:t>30</a:t>
            </a:r>
          </a:p>
          <a:p>
            <a:endParaRPr lang="en-US" sz="1200" dirty="0"/>
          </a:p>
          <a:p>
            <a:endParaRPr lang="en-US" sz="1200" dirty="0" smtClean="0"/>
          </a:p>
          <a:p>
            <a:endParaRPr lang="en-US" sz="1200" dirty="0"/>
          </a:p>
          <a:p>
            <a:endParaRPr lang="en-US" sz="1200" dirty="0" smtClean="0"/>
          </a:p>
          <a:p>
            <a:r>
              <a:rPr lang="en-US" sz="1200" dirty="0" smtClean="0"/>
              <a:t>35</a:t>
            </a:r>
          </a:p>
          <a:p>
            <a:endParaRPr lang="en-US" sz="1200" dirty="0"/>
          </a:p>
          <a:p>
            <a:endParaRPr lang="en-US" sz="1200" dirty="0" smtClean="0"/>
          </a:p>
          <a:p>
            <a:endParaRPr lang="en-US" sz="1200" dirty="0"/>
          </a:p>
          <a:p>
            <a:endParaRPr lang="en-US" sz="1200" dirty="0" smtClean="0"/>
          </a:p>
          <a:p>
            <a:r>
              <a:rPr lang="en-US" sz="1200" dirty="0" smtClean="0"/>
              <a:t>40</a:t>
            </a:r>
          </a:p>
          <a:p>
            <a:endParaRPr lang="en-US" sz="1200" dirty="0"/>
          </a:p>
          <a:p>
            <a:endParaRPr lang="en-US" sz="1200" dirty="0" smtClean="0"/>
          </a:p>
          <a:p>
            <a:endParaRPr lang="en-US" sz="1200" dirty="0" smtClean="0"/>
          </a:p>
          <a:p>
            <a:endParaRPr lang="en-US" sz="1200" dirty="0"/>
          </a:p>
          <a:p>
            <a:endParaRPr lang="en-US" sz="1200" dirty="0"/>
          </a:p>
        </p:txBody>
      </p:sp>
    </p:spTree>
    <p:extLst>
      <p:ext uri="{BB962C8B-B14F-4D97-AF65-F5344CB8AC3E}">
        <p14:creationId xmlns:p14="http://schemas.microsoft.com/office/powerpoint/2010/main" val="16127946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10198" y="259755"/>
            <a:ext cx="6161517" cy="8156079"/>
          </a:xfrm>
          <a:prstGeom prst="rect">
            <a:avLst/>
          </a:prstGeom>
        </p:spPr>
        <p:txBody>
          <a:bodyPr wrap="square">
            <a:spAutoFit/>
          </a:bodyPr>
          <a:lstStyle/>
          <a:p>
            <a:r>
              <a:rPr lang="en-US" sz="1400" b="1" dirty="0" smtClean="0"/>
              <a:t>SOURCE B: A feminist perspective on Lady Macbeth by Margaret Perry</a:t>
            </a:r>
          </a:p>
          <a:p>
            <a:r>
              <a:rPr lang="en-US" sz="1200" dirty="0" smtClean="0"/>
              <a:t>Lady Macbeth: She </a:t>
            </a:r>
            <a:r>
              <a:rPr lang="en-US" sz="1200" dirty="0"/>
              <a:t>can read, so we know she has some level of education. She knows the </a:t>
            </a:r>
            <a:r>
              <a:rPr lang="en-US" sz="1200" dirty="0" err="1"/>
              <a:t>whos</a:t>
            </a:r>
            <a:r>
              <a:rPr lang="en-US" sz="1200" dirty="0"/>
              <a:t> and </a:t>
            </a:r>
            <a:r>
              <a:rPr lang="en-US" sz="1200" dirty="0" err="1"/>
              <a:t>whats</a:t>
            </a:r>
            <a:r>
              <a:rPr lang="en-US" sz="1200" dirty="0"/>
              <a:t> of court life. She wants to be involved in what is going on around her. She is not a complacent housewife. She ministers her duties as a hostess and as lady of the house well because it gives her a realm of her own to manage, with servants in her employ, while also giving her an active part in the social goings on of the political arena.</a:t>
            </a:r>
            <a:endParaRPr lang="en-US" sz="1200" dirty="0" smtClean="0">
              <a:solidFill>
                <a:srgbClr val="000000"/>
              </a:solidFill>
              <a:latin typeface="georgia" charset="0"/>
            </a:endParaRPr>
          </a:p>
          <a:p>
            <a:r>
              <a:rPr lang="en-US" sz="1200" dirty="0" smtClean="0">
                <a:solidFill>
                  <a:srgbClr val="000000"/>
                </a:solidFill>
                <a:latin typeface="georgia" charset="0"/>
              </a:rPr>
              <a:t>Lady </a:t>
            </a:r>
            <a:r>
              <a:rPr lang="en-US" sz="1200" dirty="0">
                <a:solidFill>
                  <a:srgbClr val="000000"/>
                </a:solidFill>
                <a:latin typeface="georgia" charset="0"/>
              </a:rPr>
              <a:t>Macbeth’s close relationship with her husband – the writing back and forth, and caring so much for what he is doing in the field – has less to do with her marital devotion and more to do with her desire to know what is happening in the outside world. Because she cannot herself participate in politics or the military, she must use her husband’s eyes to see what she is not privileged to see.</a:t>
            </a:r>
            <a:endParaRPr lang="en-US" sz="1200" dirty="0">
              <a:solidFill>
                <a:srgbClr val="5A5A5A"/>
              </a:solidFill>
              <a:latin typeface="EB Garamond" charset="0"/>
            </a:endParaRPr>
          </a:p>
          <a:p>
            <a:r>
              <a:rPr lang="en-US" sz="1200" dirty="0">
                <a:solidFill>
                  <a:srgbClr val="000000"/>
                </a:solidFill>
                <a:latin typeface="georgia" charset="0"/>
              </a:rPr>
              <a:t>Just as Macbeth serves as her eyes outside the home, he must also be her pawn within the home. He is her tool for participating in politics. She needs him to know what is going on and she needs him to execute </a:t>
            </a:r>
            <a:r>
              <a:rPr lang="en-US" sz="1200" dirty="0" smtClean="0">
                <a:solidFill>
                  <a:srgbClr val="000000"/>
                </a:solidFill>
                <a:latin typeface="georgia" charset="0"/>
              </a:rPr>
              <a:t>what </a:t>
            </a:r>
            <a:r>
              <a:rPr lang="en-US" sz="1200" dirty="0">
                <a:solidFill>
                  <a:srgbClr val="000000"/>
                </a:solidFill>
                <a:latin typeface="georgia" charset="0"/>
              </a:rPr>
              <a:t>she, as a woman, cannot. Her psychological allegiance between </a:t>
            </a:r>
            <a:r>
              <a:rPr lang="en-US" sz="1200" i="1" dirty="0">
                <a:solidFill>
                  <a:srgbClr val="000000"/>
                </a:solidFill>
                <a:latin typeface="georgia" charset="0"/>
              </a:rPr>
              <a:t>his</a:t>
            </a:r>
            <a:r>
              <a:rPr lang="en-US" sz="1200" dirty="0">
                <a:solidFill>
                  <a:srgbClr val="000000"/>
                </a:solidFill>
                <a:latin typeface="georgia" charset="0"/>
              </a:rPr>
              <a:t> actions (the murder of Duncan) and </a:t>
            </a:r>
            <a:r>
              <a:rPr lang="en-US" sz="1200" i="1" dirty="0">
                <a:solidFill>
                  <a:srgbClr val="000000"/>
                </a:solidFill>
                <a:latin typeface="georgia" charset="0"/>
              </a:rPr>
              <a:t>her</a:t>
            </a:r>
            <a:r>
              <a:rPr lang="en-US" sz="1200" dirty="0">
                <a:solidFill>
                  <a:srgbClr val="000000"/>
                </a:solidFill>
                <a:latin typeface="georgia" charset="0"/>
              </a:rPr>
              <a:t> hands (stained with imaginary blood) highlights the link between her thoughts, or “spirit,” and his male person</a:t>
            </a:r>
            <a:r>
              <a:rPr lang="en-US" sz="1200" dirty="0" smtClean="0">
                <a:solidFill>
                  <a:srgbClr val="000000"/>
                </a:solidFill>
                <a:latin typeface="georgia" charset="0"/>
              </a:rPr>
              <a:t>.</a:t>
            </a:r>
          </a:p>
          <a:p>
            <a:endParaRPr lang="en-US" sz="1200" dirty="0">
              <a:solidFill>
                <a:srgbClr val="000000"/>
              </a:solidFill>
              <a:latin typeface="georgia" charset="0"/>
            </a:endParaRPr>
          </a:p>
          <a:p>
            <a:r>
              <a:rPr lang="en-US" sz="1400" b="1" dirty="0" smtClean="0">
                <a:solidFill>
                  <a:srgbClr val="000000"/>
                </a:solidFill>
              </a:rPr>
              <a:t>SOURCE C: FORGOTTEN HEROES The Guardian</a:t>
            </a:r>
          </a:p>
          <a:p>
            <a:r>
              <a:rPr lang="en-GB" sz="1200" b="1" dirty="0"/>
              <a:t>We send our soldiers to witness the horror of war but, when they return, we ignore them.</a:t>
            </a:r>
            <a:endParaRPr lang="en-US" sz="1200" dirty="0"/>
          </a:p>
          <a:p>
            <a:r>
              <a:rPr lang="en-GB" sz="1200" dirty="0"/>
              <a:t>Is there anything so sad as an old man in tears? Private Holland had never been further than the Manchester Ship Canal when he went off to Malaya, to fight in the jungle. He shot people, ran over a man who had his hands up, saw his own friends die next to him. And he's been haunted ever since, reliving it all in his bed every night. He's 78 now. </a:t>
            </a:r>
            <a:endParaRPr lang="en-US" sz="1200" dirty="0"/>
          </a:p>
          <a:p>
            <a:r>
              <a:rPr lang="en-GB" sz="1200" dirty="0"/>
              <a:t> </a:t>
            </a:r>
            <a:r>
              <a:rPr lang="en-US" sz="1200" dirty="0"/>
              <a:t> </a:t>
            </a:r>
            <a:r>
              <a:rPr lang="en-US" sz="1200" dirty="0" smtClean="0"/>
              <a:t>     </a:t>
            </a:r>
            <a:r>
              <a:rPr lang="en-GB" sz="1200" dirty="0" smtClean="0"/>
              <a:t>Guardsman </a:t>
            </a:r>
            <a:r>
              <a:rPr lang="en-GB" sz="1200" dirty="0" err="1"/>
              <a:t>Tromans</a:t>
            </a:r>
            <a:r>
              <a:rPr lang="en-GB" sz="1200" dirty="0"/>
              <a:t> is good at describing the fear. It's like a car crash, or when you're being mugged, "and you get that feeling for a split second when you don't know what's going to happen to you. If you can imagine that feeling 24 hours a day, seven days a week - that's what it felt like to be there." For </a:t>
            </a:r>
            <a:r>
              <a:rPr lang="en-GB" sz="1200" dirty="0" err="1"/>
              <a:t>Tromans</a:t>
            </a:r>
            <a:r>
              <a:rPr lang="en-GB" sz="1200" dirty="0"/>
              <a:t>, "there" was Iraq, this time round. He's on the dole now, and drugs, in and out of trouble. </a:t>
            </a:r>
            <a:endParaRPr lang="en-US" sz="1200" dirty="0"/>
          </a:p>
          <a:p>
            <a:r>
              <a:rPr lang="en-GB" sz="1200" dirty="0" smtClean="0"/>
              <a:t>      And </a:t>
            </a:r>
            <a:r>
              <a:rPr lang="en-GB" sz="1200" dirty="0"/>
              <a:t>here's Fusilier Beddoes, with one half of his face in shadow to hide the scars where the bullet went in. He was in the Balkans. Peace-keeping they called it, but the men in the blue hats had to sit by and watch, unable to do anything as the death squads went on their daily killing sprees. The peace-keepers had to deal with the aftermath - men, women and children, killed. Beddoes, back home now, shouts at his own children and wife. But she still stands by him, she understands, even if the country doesn't. It means her husband cares. "It's the people who don't care - they're the ones who are scary," she says</a:t>
            </a:r>
            <a:r>
              <a:rPr lang="en-GB" sz="1200" dirty="0" smtClean="0"/>
              <a:t>.</a:t>
            </a:r>
          </a:p>
          <a:p>
            <a:r>
              <a:rPr lang="en-GB" sz="1200" dirty="0" smtClean="0"/>
              <a:t>       These </a:t>
            </a:r>
            <a:r>
              <a:rPr lang="en-GB" sz="1200" dirty="0"/>
              <a:t>are Forgotten Heroes: The Not Dead, men who came back from war and went off the rails - "big time" says </a:t>
            </a:r>
            <a:r>
              <a:rPr lang="en-GB" sz="1200" dirty="0" err="1" smtClean="0"/>
              <a:t>Tromans</a:t>
            </a:r>
            <a:r>
              <a:rPr lang="en-GB" sz="1200" dirty="0" smtClean="0"/>
              <a:t>. There </a:t>
            </a:r>
            <a:r>
              <a:rPr lang="en-GB" sz="1200" dirty="0"/>
              <a:t>are hundreds of them: more Falklands veterans have killed themselves since 1982 than died in the South Atlantic. That's just one shocking statistic. The survivors are largely </a:t>
            </a:r>
            <a:r>
              <a:rPr lang="en-GB" sz="1200" dirty="0" smtClean="0"/>
              <a:t>ignored. </a:t>
            </a:r>
            <a:endParaRPr lang="en-US" sz="1200" dirty="0"/>
          </a:p>
          <a:p>
            <a:r>
              <a:rPr lang="en-GB" sz="1200" dirty="0"/>
              <a:t> </a:t>
            </a:r>
            <a:endParaRPr lang="en-US" sz="1200" dirty="0"/>
          </a:p>
          <a:p>
            <a:endParaRPr lang="en-US" b="0" i="0" dirty="0" smtClean="0">
              <a:solidFill>
                <a:srgbClr val="000000"/>
              </a:solidFill>
              <a:effectLst/>
              <a:latin typeface="georgia" charset="0"/>
            </a:endParaRPr>
          </a:p>
        </p:txBody>
      </p:sp>
    </p:spTree>
    <p:extLst>
      <p:ext uri="{BB962C8B-B14F-4D97-AF65-F5344CB8AC3E}">
        <p14:creationId xmlns:p14="http://schemas.microsoft.com/office/powerpoint/2010/main" val="20762742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67469" y="333287"/>
            <a:ext cx="6007693" cy="4893647"/>
          </a:xfrm>
          <a:prstGeom prst="rect">
            <a:avLst/>
          </a:prstGeom>
          <a:noFill/>
        </p:spPr>
        <p:txBody>
          <a:bodyPr wrap="square" rtlCol="0">
            <a:spAutoFit/>
          </a:bodyPr>
          <a:lstStyle/>
          <a:p>
            <a:pPr marL="228600" indent="-228600">
              <a:buAutoNum type="arabicPeriod"/>
            </a:pPr>
            <a:r>
              <a:rPr lang="en-US" sz="1200" dirty="0" smtClean="0"/>
              <a:t>List 5 qualities of a tragic hero from Source A</a:t>
            </a:r>
          </a:p>
          <a:p>
            <a:pPr marL="228600" indent="-228600">
              <a:buAutoNum type="arabicPeriod"/>
            </a:pPr>
            <a:endParaRPr lang="en-US" sz="1200" dirty="0"/>
          </a:p>
          <a:p>
            <a:pPr marL="228600" indent="-228600">
              <a:buAutoNum type="arabicPeriod"/>
            </a:pPr>
            <a:endParaRPr lang="en-US" sz="1200" dirty="0" smtClean="0"/>
          </a:p>
          <a:p>
            <a:pPr marL="228600" indent="-228600">
              <a:buAutoNum type="arabicPeriod"/>
            </a:pPr>
            <a:endParaRPr lang="en-US" sz="1200" dirty="0"/>
          </a:p>
          <a:p>
            <a:pPr marL="228600" indent="-228600">
              <a:buAutoNum type="arabicPeriod"/>
            </a:pPr>
            <a:r>
              <a:rPr lang="en-US" sz="1200" dirty="0" smtClean="0"/>
              <a:t> What are some of Macbeth’s flaws mentioned in lines 18 – 30?</a:t>
            </a:r>
          </a:p>
          <a:p>
            <a:pPr marL="228600" indent="-228600">
              <a:buAutoNum type="arabicPeriod"/>
            </a:pPr>
            <a:endParaRPr lang="en-US" sz="1200" dirty="0"/>
          </a:p>
          <a:p>
            <a:pPr marL="228600" indent="-228600">
              <a:buAutoNum type="arabicPeriod"/>
            </a:pPr>
            <a:endParaRPr lang="en-US" sz="1200" dirty="0" smtClean="0"/>
          </a:p>
          <a:p>
            <a:pPr marL="228600" indent="-228600">
              <a:buAutoNum type="arabicPeriod"/>
            </a:pPr>
            <a:endParaRPr lang="en-US" sz="1200" dirty="0"/>
          </a:p>
          <a:p>
            <a:pPr marL="228600" indent="-228600">
              <a:buAutoNum type="arabicPeriod"/>
            </a:pPr>
            <a:r>
              <a:rPr lang="en-US" sz="1200" dirty="0" smtClean="0"/>
              <a:t>Why does the writer think Lady Macbeth has a close relationship with her husband in Source B?</a:t>
            </a:r>
          </a:p>
          <a:p>
            <a:pPr marL="228600" indent="-228600">
              <a:buAutoNum type="arabicPeriod"/>
            </a:pPr>
            <a:endParaRPr lang="en-US" sz="1200" dirty="0" smtClean="0"/>
          </a:p>
          <a:p>
            <a:pPr marL="228600" indent="-228600">
              <a:buAutoNum type="arabicPeriod"/>
            </a:pPr>
            <a:endParaRPr lang="en-US" sz="1200" dirty="0"/>
          </a:p>
          <a:p>
            <a:pPr marL="228600" indent="-228600">
              <a:buAutoNum type="arabicPeriod"/>
            </a:pPr>
            <a:endParaRPr lang="en-US" sz="1200" dirty="0"/>
          </a:p>
          <a:p>
            <a:pPr marL="228600" indent="-228600">
              <a:buAutoNum type="arabicPeriod"/>
            </a:pPr>
            <a:r>
              <a:rPr lang="en-US" sz="1200" dirty="0" smtClean="0"/>
              <a:t> What does the writer suggest is the strong link between Lady Macbeth and Macbeth in Source B?</a:t>
            </a:r>
          </a:p>
          <a:p>
            <a:pPr marL="228600" indent="-228600">
              <a:buAutoNum type="arabicPeriod"/>
            </a:pPr>
            <a:endParaRPr lang="en-US" sz="1200" dirty="0"/>
          </a:p>
          <a:p>
            <a:pPr marL="228600" indent="-228600">
              <a:buAutoNum type="arabicPeriod"/>
            </a:pPr>
            <a:endParaRPr lang="en-US" sz="1200" dirty="0" smtClean="0"/>
          </a:p>
          <a:p>
            <a:pPr marL="228600" indent="-228600">
              <a:buAutoNum type="arabicPeriod"/>
            </a:pPr>
            <a:endParaRPr lang="en-US" sz="1200" dirty="0" smtClean="0"/>
          </a:p>
          <a:p>
            <a:pPr marL="228600" indent="-228600">
              <a:buAutoNum type="arabicPeriod"/>
            </a:pPr>
            <a:r>
              <a:rPr lang="en-US" sz="1200" dirty="0" smtClean="0"/>
              <a:t>Source C describes the effects of Post -Traumatic Stress Disorder (PTSD). After reading all 3 texts, which character do you have most sympathy for? (Write your response in 200 words):</a:t>
            </a:r>
          </a:p>
          <a:p>
            <a:pPr marL="228600" indent="-228600">
              <a:buAutoNum type="arabicPeriod"/>
            </a:pPr>
            <a:endParaRPr lang="en-US" sz="1200" dirty="0"/>
          </a:p>
          <a:p>
            <a:pPr marL="228600" indent="-228600">
              <a:buAutoNum type="arabicPeriod"/>
            </a:pPr>
            <a:endParaRPr lang="en-US" sz="1200" dirty="0" smtClean="0"/>
          </a:p>
          <a:p>
            <a:pPr marL="228600" indent="-228600">
              <a:buAutoNum type="arabicPeriod"/>
            </a:pPr>
            <a:endParaRPr lang="en-US" sz="1200" dirty="0"/>
          </a:p>
          <a:p>
            <a:pPr marL="228600" indent="-228600">
              <a:buAutoNum type="arabicPeriod"/>
            </a:pPr>
            <a:endParaRPr lang="en-US" sz="1200" dirty="0" smtClean="0"/>
          </a:p>
          <a:p>
            <a:pPr marL="228600" indent="-228600">
              <a:buAutoNum type="arabicPeriod"/>
            </a:pPr>
            <a:endParaRPr lang="en-US" sz="1200" dirty="0"/>
          </a:p>
        </p:txBody>
      </p:sp>
    </p:spTree>
    <p:extLst>
      <p:ext uri="{BB962C8B-B14F-4D97-AF65-F5344CB8AC3E}">
        <p14:creationId xmlns:p14="http://schemas.microsoft.com/office/powerpoint/2010/main" val="19916274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089" y="207289"/>
            <a:ext cx="4785110" cy="454678"/>
          </a:xfrm>
        </p:spPr>
        <p:txBody>
          <a:bodyPr>
            <a:normAutofit fontScale="90000"/>
          </a:bodyPr>
          <a:lstStyle/>
          <a:p>
            <a:r>
              <a:rPr lang="en-US" sz="2000" b="1" dirty="0"/>
              <a:t>5</a:t>
            </a:r>
            <a:r>
              <a:rPr lang="en-US" sz="2000" b="1" dirty="0" smtClean="0"/>
              <a:t>. QUOTE SEARCH: </a:t>
            </a:r>
            <a:r>
              <a:rPr lang="en-US" sz="1300" b="1" dirty="0" smtClean="0"/>
              <a:t>Find the correct quote for each event in the play: </a:t>
            </a:r>
            <a:endParaRPr lang="en-US" sz="1300" b="1" dirty="0"/>
          </a:p>
        </p:txBody>
      </p:sp>
      <p:graphicFrame>
        <p:nvGraphicFramePr>
          <p:cNvPr id="11" name="Table 10"/>
          <p:cNvGraphicFramePr>
            <a:graphicFrameLocks noGrp="1"/>
          </p:cNvGraphicFramePr>
          <p:nvPr>
            <p:extLst>
              <p:ext uri="{D42A27DB-BD31-4B8C-83A1-F6EECF244321}">
                <p14:modId xmlns:p14="http://schemas.microsoft.com/office/powerpoint/2010/main" val="960310568"/>
              </p:ext>
            </p:extLst>
          </p:nvPr>
        </p:nvGraphicFramePr>
        <p:xfrm>
          <a:off x="4982199" y="207289"/>
          <a:ext cx="1760433" cy="370840"/>
        </p:xfrm>
        <a:graphic>
          <a:graphicData uri="http://schemas.openxmlformats.org/drawingml/2006/table">
            <a:tbl>
              <a:tblPr firstRow="1" bandRow="1">
                <a:tableStyleId>{5940675A-B579-460E-94D1-54222C63F5DA}</a:tableStyleId>
              </a:tblPr>
              <a:tblGrid>
                <a:gridCol w="586811"/>
                <a:gridCol w="586811"/>
                <a:gridCol w="586811"/>
              </a:tblGrid>
              <a:tr h="370840">
                <a:tc>
                  <a:txBody>
                    <a:bodyPr/>
                    <a:lstStyle/>
                    <a:p>
                      <a:r>
                        <a:rPr lang="en-US" dirty="0" smtClean="0"/>
                        <a:t>1-5</a:t>
                      </a:r>
                      <a:endParaRPr lang="en-US" dirty="0"/>
                    </a:p>
                  </a:txBody>
                  <a:tcPr/>
                </a:tc>
                <a:tc>
                  <a:txBody>
                    <a:bodyPr/>
                    <a:lstStyle/>
                    <a:p>
                      <a:r>
                        <a:rPr lang="en-US" dirty="0" smtClean="0"/>
                        <a:t>6-10</a:t>
                      </a:r>
                      <a:endParaRPr lang="en-US" dirty="0"/>
                    </a:p>
                  </a:txBody>
                  <a:tcPr/>
                </a:tc>
                <a:tc>
                  <a:txBody>
                    <a:bodyPr/>
                    <a:lstStyle/>
                    <a:p>
                      <a:r>
                        <a:rPr lang="en-US" dirty="0" smtClean="0"/>
                        <a:t>11-14</a:t>
                      </a:r>
                      <a:endParaRPr lang="en-US" dirty="0"/>
                    </a:p>
                  </a:txBody>
                  <a:tcPr/>
                </a:tc>
              </a:tr>
            </a:tbl>
          </a:graphicData>
        </a:graphic>
      </p:graphicFrame>
      <p:sp>
        <p:nvSpPr>
          <p:cNvPr id="4" name="Rectangle 3"/>
          <p:cNvSpPr/>
          <p:nvPr/>
        </p:nvSpPr>
        <p:spPr>
          <a:xfrm>
            <a:off x="374280" y="876174"/>
            <a:ext cx="5257399" cy="6679073"/>
          </a:xfrm>
          <a:prstGeom prst="rect">
            <a:avLst/>
          </a:prstGeom>
        </p:spPr>
        <p:txBody>
          <a:bodyPr wrap="square">
            <a:spAutoFit/>
          </a:bodyPr>
          <a:lstStyle/>
          <a:p>
            <a:pPr>
              <a:lnSpc>
                <a:spcPct val="107000"/>
              </a:lnSpc>
              <a:spcAft>
                <a:spcPts val="800"/>
              </a:spcAft>
            </a:pPr>
            <a:r>
              <a:rPr lang="en-GB" sz="1100" b="1" dirty="0" smtClean="0">
                <a:latin typeface="Calibri" charset="0"/>
                <a:ea typeface="Calibri" charset="0"/>
                <a:cs typeface="Times New Roman" charset="0"/>
              </a:rPr>
              <a:t>1. Macbeth </a:t>
            </a:r>
            <a:r>
              <a:rPr lang="en-GB" sz="1100" b="1" dirty="0">
                <a:latin typeface="Calibri" charset="0"/>
                <a:ea typeface="Calibri" charset="0"/>
                <a:cs typeface="Times New Roman" charset="0"/>
              </a:rPr>
              <a:t>fought bravely, decapitating his opponent and gaining victory for King Duncan. Exhausted from battle, Macbeth and his friend Banquo meet the witches, who </a:t>
            </a:r>
            <a:r>
              <a:rPr lang="en-GB" sz="1100" b="1" u="sng" dirty="0">
                <a:latin typeface="Calibri" charset="0"/>
                <a:ea typeface="Calibri" charset="0"/>
                <a:cs typeface="Times New Roman" charset="0"/>
              </a:rPr>
              <a:t>make a </a:t>
            </a:r>
            <a:r>
              <a:rPr lang="en-GB" sz="1100" b="1" u="sng" dirty="0" smtClean="0">
                <a:latin typeface="Calibri" charset="0"/>
                <a:ea typeface="Calibri" charset="0"/>
                <a:cs typeface="Times New Roman" charset="0"/>
              </a:rPr>
              <a:t>prophecy, which seems to favour Banquo:</a:t>
            </a:r>
            <a:endParaRPr lang="en-GB" sz="1100" b="1" dirty="0" smtClean="0">
              <a:latin typeface="Calibri" charset="0"/>
              <a:ea typeface="Calibri" charset="0"/>
              <a:cs typeface="Times New Roman" charset="0"/>
            </a:endParaRPr>
          </a:p>
          <a:p>
            <a:pPr>
              <a:lnSpc>
                <a:spcPct val="107000"/>
              </a:lnSpc>
              <a:spcAft>
                <a:spcPts val="800"/>
              </a:spcAft>
            </a:pPr>
            <a:r>
              <a:rPr lang="en-GB" sz="1100" b="1" dirty="0" smtClean="0">
                <a:latin typeface="Calibri" charset="0"/>
                <a:ea typeface="Calibri" charset="0"/>
                <a:cs typeface="Times New Roman" charset="0"/>
              </a:rPr>
              <a:t>2. The witches </a:t>
            </a:r>
            <a:r>
              <a:rPr lang="en-GB" sz="1100" b="1" dirty="0">
                <a:latin typeface="Calibri" charset="0"/>
                <a:ea typeface="Calibri" charset="0"/>
                <a:cs typeface="Times New Roman" charset="0"/>
              </a:rPr>
              <a:t>are </a:t>
            </a:r>
            <a:r>
              <a:rPr lang="en-GB" sz="1100" b="1" u="sng" dirty="0">
                <a:latin typeface="Calibri" charset="0"/>
                <a:ea typeface="Calibri" charset="0"/>
                <a:cs typeface="Times New Roman" charset="0"/>
              </a:rPr>
              <a:t>ambiguous and strange</a:t>
            </a:r>
            <a:r>
              <a:rPr lang="en-GB" sz="1100" b="1" dirty="0">
                <a:latin typeface="Calibri" charset="0"/>
                <a:ea typeface="Calibri" charset="0"/>
                <a:cs typeface="Times New Roman" charset="0"/>
              </a:rPr>
              <a:t>. </a:t>
            </a:r>
            <a:endParaRPr lang="en-US" sz="1100" dirty="0">
              <a:latin typeface="Calibri" charset="0"/>
              <a:ea typeface="Calibri" charset="0"/>
              <a:cs typeface="Times New Roman" charset="0"/>
            </a:endParaRPr>
          </a:p>
          <a:p>
            <a:pPr>
              <a:lnSpc>
                <a:spcPct val="107000"/>
              </a:lnSpc>
              <a:spcAft>
                <a:spcPts val="800"/>
              </a:spcAft>
            </a:pPr>
            <a:r>
              <a:rPr lang="en-GB" sz="1100" b="1" dirty="0" smtClean="0">
                <a:latin typeface="Calibri" charset="0"/>
                <a:ea typeface="Calibri" charset="0"/>
                <a:cs typeface="Times New Roman" charset="0"/>
              </a:rPr>
              <a:t>3</a:t>
            </a:r>
            <a:r>
              <a:rPr lang="en-GB" sz="1100" b="1" dirty="0">
                <a:latin typeface="Calibri" charset="0"/>
                <a:ea typeface="Calibri" charset="0"/>
                <a:cs typeface="Times New Roman" charset="0"/>
              </a:rPr>
              <a:t>. Lady Macbeth is afraid her husband is too weak-willed to fulfil his destiny. When she hears that King Duncan is coming to their castle, she decides they must kill him and </a:t>
            </a:r>
            <a:r>
              <a:rPr lang="en-GB" sz="1100" b="1" u="sng" dirty="0">
                <a:latin typeface="Calibri" charset="0"/>
                <a:ea typeface="Calibri" charset="0"/>
                <a:cs typeface="Times New Roman" charset="0"/>
              </a:rPr>
              <a:t>persuades Macbeth to do it</a:t>
            </a:r>
            <a:r>
              <a:rPr lang="en-GB" sz="1100" b="1" dirty="0">
                <a:latin typeface="Calibri" charset="0"/>
                <a:ea typeface="Calibri" charset="0"/>
                <a:cs typeface="Times New Roman" charset="0"/>
              </a:rPr>
              <a:t>…</a:t>
            </a:r>
            <a:endParaRPr lang="en-US" sz="1100" dirty="0">
              <a:latin typeface="Calibri" charset="0"/>
              <a:ea typeface="Calibri" charset="0"/>
              <a:cs typeface="Times New Roman" charset="0"/>
            </a:endParaRPr>
          </a:p>
          <a:p>
            <a:pPr>
              <a:lnSpc>
                <a:spcPct val="107000"/>
              </a:lnSpc>
              <a:spcAft>
                <a:spcPts val="800"/>
              </a:spcAft>
            </a:pPr>
            <a:r>
              <a:rPr lang="en-GB" sz="1100" b="1" dirty="0" smtClean="0">
                <a:latin typeface="Calibri" charset="0"/>
                <a:ea typeface="Calibri" charset="0"/>
                <a:cs typeface="Times New Roman" charset="0"/>
              </a:rPr>
              <a:t>4</a:t>
            </a:r>
            <a:r>
              <a:rPr lang="en-GB" sz="1100" b="1" dirty="0">
                <a:latin typeface="Calibri" charset="0"/>
                <a:ea typeface="Calibri" charset="0"/>
                <a:cs typeface="Times New Roman" charset="0"/>
              </a:rPr>
              <a:t>. Lady Macbeth gets the king’s bodyguards drunk, and as they sleep Macbeth murders the king and smears the drunken bodyguards with blood to frame them. </a:t>
            </a:r>
            <a:r>
              <a:rPr lang="en-GB" sz="1100" b="1" u="sng" dirty="0" smtClean="0">
                <a:latin typeface="Calibri" charset="0"/>
                <a:ea typeface="Calibri" charset="0"/>
                <a:cs typeface="Times New Roman" charset="0"/>
              </a:rPr>
              <a:t>He is in shock </a:t>
            </a:r>
            <a:r>
              <a:rPr lang="en-GB" sz="1100" b="1" dirty="0" smtClean="0">
                <a:latin typeface="Calibri" charset="0"/>
                <a:ea typeface="Calibri" charset="0"/>
                <a:cs typeface="Times New Roman" charset="0"/>
              </a:rPr>
              <a:t>after the murder. </a:t>
            </a:r>
          </a:p>
          <a:p>
            <a:pPr>
              <a:lnSpc>
                <a:spcPct val="107000"/>
              </a:lnSpc>
              <a:spcAft>
                <a:spcPts val="800"/>
              </a:spcAft>
            </a:pPr>
            <a:r>
              <a:rPr lang="en-GB" sz="1100" b="1" dirty="0" smtClean="0">
                <a:latin typeface="Calibri" charset="0"/>
                <a:ea typeface="Calibri" charset="0"/>
                <a:cs typeface="Times New Roman" charset="0"/>
              </a:rPr>
              <a:t>5. He </a:t>
            </a:r>
            <a:r>
              <a:rPr lang="en-GB" sz="1100" b="1" dirty="0">
                <a:latin typeface="Calibri" charset="0"/>
                <a:ea typeface="Calibri" charset="0"/>
                <a:cs typeface="Times New Roman" charset="0"/>
              </a:rPr>
              <a:t>is </a:t>
            </a:r>
            <a:r>
              <a:rPr lang="en-GB" sz="1100" b="1" dirty="0" smtClean="0">
                <a:latin typeface="Calibri" charset="0"/>
                <a:ea typeface="Calibri" charset="0"/>
                <a:cs typeface="Times New Roman" charset="0"/>
              </a:rPr>
              <a:t>convinced that </a:t>
            </a:r>
            <a:r>
              <a:rPr lang="en-GB" sz="1100" b="1" u="sng" dirty="0" smtClean="0">
                <a:latin typeface="Calibri" charset="0"/>
                <a:ea typeface="Calibri" charset="0"/>
                <a:cs typeface="Times New Roman" charset="0"/>
              </a:rPr>
              <a:t>more needs to be done </a:t>
            </a:r>
            <a:r>
              <a:rPr lang="en-GB" sz="1100" b="1" dirty="0" smtClean="0">
                <a:latin typeface="Calibri" charset="0"/>
                <a:ea typeface="Calibri" charset="0"/>
                <a:cs typeface="Times New Roman" charset="0"/>
              </a:rPr>
              <a:t>to secure his position. </a:t>
            </a:r>
            <a:endParaRPr lang="en-US" sz="1100" dirty="0">
              <a:latin typeface="Calibri" charset="0"/>
              <a:ea typeface="Calibri" charset="0"/>
              <a:cs typeface="Times New Roman" charset="0"/>
            </a:endParaRPr>
          </a:p>
          <a:p>
            <a:pPr>
              <a:lnSpc>
                <a:spcPct val="107000"/>
              </a:lnSpc>
              <a:spcAft>
                <a:spcPts val="800"/>
              </a:spcAft>
            </a:pPr>
            <a:r>
              <a:rPr lang="en-GB" sz="1100" b="1" dirty="0">
                <a:latin typeface="Calibri" charset="0"/>
                <a:ea typeface="Calibri" charset="0"/>
                <a:cs typeface="Times New Roman" charset="0"/>
              </a:rPr>
              <a:t>6</a:t>
            </a:r>
            <a:r>
              <a:rPr lang="en-GB" sz="1100" b="1" dirty="0" smtClean="0">
                <a:latin typeface="Calibri" charset="0"/>
                <a:ea typeface="Calibri" charset="0"/>
                <a:cs typeface="Times New Roman" charset="0"/>
              </a:rPr>
              <a:t>. </a:t>
            </a:r>
            <a:r>
              <a:rPr lang="en-GB" sz="1100" b="1" dirty="0">
                <a:latin typeface="Calibri" charset="0"/>
                <a:ea typeface="Calibri" charset="0"/>
                <a:cs typeface="Times New Roman" charset="0"/>
              </a:rPr>
              <a:t>Macbeth is crowned King of Scotland – and has his friend Banquo killed to keep him quiet about the witches’ prophecy. At his coronation feast </a:t>
            </a:r>
            <a:r>
              <a:rPr lang="en-GB" sz="1100" b="1" u="sng" dirty="0">
                <a:latin typeface="Calibri" charset="0"/>
                <a:ea typeface="Calibri" charset="0"/>
                <a:cs typeface="Times New Roman" charset="0"/>
              </a:rPr>
              <a:t>Macbeth sees Banquo’s ghost and is terrified.</a:t>
            </a:r>
            <a:r>
              <a:rPr lang="en-GB" sz="1100" b="1" dirty="0">
                <a:latin typeface="Calibri" charset="0"/>
                <a:ea typeface="Calibri" charset="0"/>
                <a:cs typeface="Times New Roman" charset="0"/>
              </a:rPr>
              <a:t> </a:t>
            </a:r>
            <a:endParaRPr lang="en-US" sz="1100" dirty="0">
              <a:latin typeface="Calibri" charset="0"/>
              <a:ea typeface="Calibri" charset="0"/>
              <a:cs typeface="Times New Roman" charset="0"/>
            </a:endParaRPr>
          </a:p>
          <a:p>
            <a:pPr>
              <a:lnSpc>
                <a:spcPct val="107000"/>
              </a:lnSpc>
              <a:spcAft>
                <a:spcPts val="800"/>
              </a:spcAft>
            </a:pPr>
            <a:r>
              <a:rPr lang="en-GB" sz="1100" b="1" dirty="0">
                <a:latin typeface="Calibri" charset="0"/>
                <a:ea typeface="Calibri" charset="0"/>
                <a:cs typeface="Times New Roman" charset="0"/>
              </a:rPr>
              <a:t>7</a:t>
            </a:r>
            <a:r>
              <a:rPr lang="en-GB" sz="1100" b="1" dirty="0" smtClean="0">
                <a:latin typeface="Calibri" charset="0"/>
                <a:ea typeface="Calibri" charset="0"/>
                <a:cs typeface="Times New Roman" charset="0"/>
              </a:rPr>
              <a:t>. </a:t>
            </a:r>
            <a:r>
              <a:rPr lang="en-GB" sz="1100" b="1" dirty="0">
                <a:latin typeface="Calibri" charset="0"/>
                <a:ea typeface="Calibri" charset="0"/>
                <a:cs typeface="Times New Roman" charset="0"/>
              </a:rPr>
              <a:t>Macbeth meets the witches again, and they give him </a:t>
            </a:r>
            <a:r>
              <a:rPr lang="en-GB" sz="1100" b="1" u="sng" dirty="0">
                <a:latin typeface="Calibri" charset="0"/>
                <a:ea typeface="Calibri" charset="0"/>
                <a:cs typeface="Times New Roman" charset="0"/>
              </a:rPr>
              <a:t>three messages</a:t>
            </a:r>
            <a:r>
              <a:rPr lang="en-GB" sz="1100" b="1" dirty="0">
                <a:latin typeface="Calibri" charset="0"/>
                <a:ea typeface="Calibri" charset="0"/>
                <a:cs typeface="Times New Roman" charset="0"/>
              </a:rPr>
              <a:t>…</a:t>
            </a:r>
            <a:endParaRPr lang="en-US" sz="1100" dirty="0">
              <a:latin typeface="Calibri" charset="0"/>
              <a:ea typeface="Calibri" charset="0"/>
              <a:cs typeface="Times New Roman" charset="0"/>
            </a:endParaRPr>
          </a:p>
          <a:p>
            <a:pPr>
              <a:lnSpc>
                <a:spcPct val="107000"/>
              </a:lnSpc>
              <a:spcAft>
                <a:spcPts val="800"/>
              </a:spcAft>
            </a:pPr>
            <a:r>
              <a:rPr lang="en-GB" sz="1100" b="1" dirty="0">
                <a:latin typeface="Calibri" charset="0"/>
                <a:ea typeface="Calibri" charset="0"/>
                <a:cs typeface="Times New Roman" charset="0"/>
              </a:rPr>
              <a:t>8</a:t>
            </a:r>
            <a:r>
              <a:rPr lang="en-GB" sz="1100" b="1" dirty="0" smtClean="0">
                <a:latin typeface="Calibri" charset="0"/>
                <a:ea typeface="Calibri" charset="0"/>
                <a:cs typeface="Times New Roman" charset="0"/>
              </a:rPr>
              <a:t>. </a:t>
            </a:r>
            <a:r>
              <a:rPr lang="en-GB" sz="1100" b="1" dirty="0">
                <a:latin typeface="Calibri" charset="0"/>
                <a:ea typeface="Calibri" charset="0"/>
                <a:cs typeface="Times New Roman" charset="0"/>
              </a:rPr>
              <a:t>Macduff is King Duncan’s loyal servant, so Macbeth </a:t>
            </a:r>
            <a:r>
              <a:rPr lang="en-GB" sz="1100" b="1" u="sng" dirty="0" smtClean="0">
                <a:latin typeface="Calibri" charset="0"/>
                <a:ea typeface="Calibri" charset="0"/>
                <a:cs typeface="Times New Roman" charset="0"/>
              </a:rPr>
              <a:t>gives the order to attack </a:t>
            </a:r>
            <a:r>
              <a:rPr lang="en-GB" sz="1100" b="1" dirty="0" smtClean="0">
                <a:latin typeface="Calibri" charset="0"/>
                <a:ea typeface="Calibri" charset="0"/>
                <a:cs typeface="Times New Roman" charset="0"/>
              </a:rPr>
              <a:t>his </a:t>
            </a:r>
            <a:r>
              <a:rPr lang="en-GB" sz="1100" b="1" dirty="0">
                <a:latin typeface="Calibri" charset="0"/>
                <a:ea typeface="Calibri" charset="0"/>
                <a:cs typeface="Times New Roman" charset="0"/>
              </a:rPr>
              <a:t>castle and has his family </a:t>
            </a:r>
            <a:r>
              <a:rPr lang="en-GB" sz="1100" b="1" dirty="0" smtClean="0">
                <a:latin typeface="Calibri" charset="0"/>
                <a:ea typeface="Calibri" charset="0"/>
                <a:cs typeface="Times New Roman" charset="0"/>
              </a:rPr>
              <a:t>killed.</a:t>
            </a:r>
            <a:endParaRPr lang="en-US" sz="1100" dirty="0" smtClean="0">
              <a:latin typeface="Calibri" charset="0"/>
              <a:ea typeface="Calibri" charset="0"/>
              <a:cs typeface="Times New Roman" charset="0"/>
            </a:endParaRPr>
          </a:p>
          <a:p>
            <a:pPr>
              <a:lnSpc>
                <a:spcPct val="107000"/>
              </a:lnSpc>
              <a:spcAft>
                <a:spcPts val="800"/>
              </a:spcAft>
            </a:pPr>
            <a:r>
              <a:rPr lang="en-GB" sz="1100" b="1" dirty="0">
                <a:latin typeface="Calibri" charset="0"/>
                <a:ea typeface="Calibri" charset="0"/>
                <a:cs typeface="Times New Roman" charset="0"/>
              </a:rPr>
              <a:t>9</a:t>
            </a:r>
            <a:r>
              <a:rPr lang="en-GB" sz="1100" b="1" dirty="0" smtClean="0">
                <a:latin typeface="Calibri" charset="0"/>
                <a:ea typeface="Calibri" charset="0"/>
                <a:cs typeface="Times New Roman" charset="0"/>
              </a:rPr>
              <a:t>. </a:t>
            </a:r>
            <a:r>
              <a:rPr lang="en-GB" sz="1100" b="1" dirty="0">
                <a:latin typeface="Calibri" charset="0"/>
                <a:ea typeface="Calibri" charset="0"/>
                <a:cs typeface="Times New Roman" charset="0"/>
              </a:rPr>
              <a:t>Lady Macbeth feels so guilty that she begins to walk and talk in her sleep – and </a:t>
            </a:r>
            <a:r>
              <a:rPr lang="en-GB" sz="1100" b="1" u="sng" dirty="0">
                <a:latin typeface="Calibri" charset="0"/>
                <a:ea typeface="Calibri" charset="0"/>
                <a:cs typeface="Times New Roman" charset="0"/>
              </a:rPr>
              <a:t>constantly washes her hands to clean </a:t>
            </a:r>
            <a:r>
              <a:rPr lang="en-GB" sz="1100" b="1" dirty="0">
                <a:latin typeface="Calibri" charset="0"/>
                <a:ea typeface="Calibri" charset="0"/>
                <a:cs typeface="Times New Roman" charset="0"/>
              </a:rPr>
              <a:t>off the blood of those Macbeth has murdered.</a:t>
            </a:r>
            <a:endParaRPr lang="en-US" sz="1100" dirty="0">
              <a:latin typeface="Calibri" charset="0"/>
              <a:ea typeface="Calibri" charset="0"/>
              <a:cs typeface="Times New Roman" charset="0"/>
            </a:endParaRPr>
          </a:p>
          <a:p>
            <a:pPr>
              <a:lnSpc>
                <a:spcPct val="107000"/>
              </a:lnSpc>
              <a:spcAft>
                <a:spcPts val="800"/>
              </a:spcAft>
            </a:pPr>
            <a:r>
              <a:rPr lang="en-GB" sz="1100" b="1" dirty="0" smtClean="0">
                <a:latin typeface="Calibri" charset="0"/>
                <a:ea typeface="Calibri" charset="0"/>
                <a:cs typeface="Times New Roman" charset="0"/>
              </a:rPr>
              <a:t>10. </a:t>
            </a:r>
            <a:r>
              <a:rPr lang="en-GB" sz="1100" b="1" dirty="0">
                <a:latin typeface="Calibri" charset="0"/>
                <a:ea typeface="Calibri" charset="0"/>
                <a:cs typeface="Times New Roman" charset="0"/>
              </a:rPr>
              <a:t>Macduff gathers his army near </a:t>
            </a:r>
            <a:r>
              <a:rPr lang="en-GB" sz="1100" b="1" dirty="0" err="1">
                <a:latin typeface="Calibri" charset="0"/>
                <a:ea typeface="Calibri" charset="0"/>
                <a:cs typeface="Times New Roman" charset="0"/>
              </a:rPr>
              <a:t>Birnam</a:t>
            </a:r>
            <a:r>
              <a:rPr lang="en-GB" sz="1100" b="1" dirty="0">
                <a:latin typeface="Calibri" charset="0"/>
                <a:ea typeface="Calibri" charset="0"/>
                <a:cs typeface="Times New Roman" charset="0"/>
              </a:rPr>
              <a:t> Wood, close to </a:t>
            </a:r>
            <a:r>
              <a:rPr lang="en-GB" sz="1100" b="1" dirty="0" err="1">
                <a:latin typeface="Calibri" charset="0"/>
                <a:ea typeface="Calibri" charset="0"/>
                <a:cs typeface="Times New Roman" charset="0"/>
              </a:rPr>
              <a:t>Dunsinane</a:t>
            </a:r>
            <a:r>
              <a:rPr lang="en-GB" sz="1100" b="1" dirty="0">
                <a:latin typeface="Calibri" charset="0"/>
                <a:ea typeface="Calibri" charset="0"/>
                <a:cs typeface="Times New Roman" charset="0"/>
              </a:rPr>
              <a:t> Castle – but </a:t>
            </a:r>
            <a:r>
              <a:rPr lang="en-GB" sz="1100" b="1" u="sng" dirty="0">
                <a:latin typeface="Calibri" charset="0"/>
                <a:ea typeface="Calibri" charset="0"/>
                <a:cs typeface="Times New Roman" charset="0"/>
              </a:rPr>
              <a:t>because of the witches prophecies</a:t>
            </a:r>
            <a:r>
              <a:rPr lang="en-GB" sz="1100" b="1" dirty="0">
                <a:latin typeface="Calibri" charset="0"/>
                <a:ea typeface="Calibri" charset="0"/>
                <a:cs typeface="Times New Roman" charset="0"/>
              </a:rPr>
              <a:t>, Macbeth is not worried. </a:t>
            </a:r>
            <a:endParaRPr lang="en-GB" sz="1100" b="1" dirty="0" smtClean="0">
              <a:latin typeface="Calibri" charset="0"/>
              <a:ea typeface="Calibri" charset="0"/>
              <a:cs typeface="Times New Roman" charset="0"/>
            </a:endParaRPr>
          </a:p>
          <a:p>
            <a:pPr>
              <a:lnSpc>
                <a:spcPct val="107000"/>
              </a:lnSpc>
              <a:spcAft>
                <a:spcPts val="800"/>
              </a:spcAft>
            </a:pPr>
            <a:r>
              <a:rPr lang="en-GB" sz="1100" b="1" dirty="0" smtClean="0">
                <a:latin typeface="Calibri" charset="0"/>
                <a:ea typeface="Calibri" charset="0"/>
                <a:cs typeface="Times New Roman" charset="0"/>
              </a:rPr>
              <a:t>11. Macbeth hears that </a:t>
            </a:r>
            <a:r>
              <a:rPr lang="en-GB" sz="1100" b="1" u="sng" dirty="0" smtClean="0">
                <a:latin typeface="Calibri" charset="0"/>
                <a:ea typeface="Calibri" charset="0"/>
                <a:cs typeface="Times New Roman" charset="0"/>
              </a:rPr>
              <a:t>Lady Macbeth has killed herself</a:t>
            </a:r>
            <a:r>
              <a:rPr lang="en-GB" sz="1100" b="1" dirty="0" smtClean="0">
                <a:latin typeface="Calibri" charset="0"/>
                <a:ea typeface="Calibri" charset="0"/>
                <a:cs typeface="Times New Roman" charset="0"/>
              </a:rPr>
              <a:t>.</a:t>
            </a:r>
            <a:endParaRPr lang="en-US" sz="1100" dirty="0">
              <a:latin typeface="Calibri" charset="0"/>
              <a:ea typeface="Calibri" charset="0"/>
              <a:cs typeface="Times New Roman" charset="0"/>
            </a:endParaRPr>
          </a:p>
          <a:p>
            <a:pPr>
              <a:lnSpc>
                <a:spcPct val="107000"/>
              </a:lnSpc>
              <a:spcAft>
                <a:spcPts val="800"/>
              </a:spcAft>
            </a:pPr>
            <a:r>
              <a:rPr lang="en-GB" sz="1100" b="1" dirty="0" smtClean="0">
                <a:latin typeface="Calibri" charset="0"/>
                <a:ea typeface="Calibri" charset="0"/>
                <a:cs typeface="Times New Roman" charset="0"/>
              </a:rPr>
              <a:t>12. </a:t>
            </a:r>
            <a:r>
              <a:rPr lang="en-GB" sz="1100" b="1" dirty="0">
                <a:latin typeface="Calibri" charset="0"/>
                <a:ea typeface="Calibri" charset="0"/>
                <a:cs typeface="Times New Roman" charset="0"/>
              </a:rPr>
              <a:t>Macduff orders his men to chop down branches from the trees and disguise themselves as they march on the castle. Macbeth </a:t>
            </a:r>
            <a:r>
              <a:rPr lang="en-GB" sz="1100" b="1" u="sng" dirty="0">
                <a:latin typeface="Calibri" charset="0"/>
                <a:ea typeface="Calibri" charset="0"/>
                <a:cs typeface="Times New Roman" charset="0"/>
              </a:rPr>
              <a:t>realises that the second prediction has come true</a:t>
            </a:r>
            <a:r>
              <a:rPr lang="en-GB" sz="1100" b="1" u="sng" dirty="0" smtClean="0">
                <a:latin typeface="Calibri" charset="0"/>
                <a:ea typeface="Calibri" charset="0"/>
                <a:cs typeface="Times New Roman" charset="0"/>
              </a:rPr>
              <a:t>.</a:t>
            </a:r>
          </a:p>
          <a:p>
            <a:pPr>
              <a:lnSpc>
                <a:spcPct val="107000"/>
              </a:lnSpc>
              <a:spcAft>
                <a:spcPts val="800"/>
              </a:spcAft>
            </a:pPr>
            <a:r>
              <a:rPr lang="en-US" sz="1100" dirty="0" smtClean="0">
                <a:latin typeface="Calibri" charset="0"/>
                <a:ea typeface="Calibri" charset="0"/>
                <a:cs typeface="Times New Roman" charset="0"/>
              </a:rPr>
              <a:t> </a:t>
            </a:r>
            <a:r>
              <a:rPr lang="en-GB" sz="1100" b="1" dirty="0" smtClean="0">
                <a:latin typeface="Calibri" charset="0"/>
                <a:ea typeface="Calibri" charset="0"/>
                <a:cs typeface="Times New Roman" charset="0"/>
              </a:rPr>
              <a:t>13. </a:t>
            </a:r>
            <a:r>
              <a:rPr lang="en-GB" sz="1100" b="1" dirty="0">
                <a:latin typeface="Calibri" charset="0"/>
                <a:ea typeface="Calibri" charset="0"/>
                <a:cs typeface="Times New Roman" charset="0"/>
              </a:rPr>
              <a:t>Macbeth is deserted by his men, but stays to fight on – confident that the witches final prediction will protect him – none from a woman borne can harm him. </a:t>
            </a:r>
            <a:r>
              <a:rPr lang="en-GB" sz="1100" b="1" u="sng" dirty="0">
                <a:latin typeface="Calibri" charset="0"/>
                <a:ea typeface="Calibri" charset="0"/>
                <a:cs typeface="Times New Roman" charset="0"/>
              </a:rPr>
              <a:t>But then he discovers something unexpected…</a:t>
            </a:r>
            <a:endParaRPr lang="en-US" sz="1100" u="sng" dirty="0">
              <a:latin typeface="Calibri" charset="0"/>
              <a:ea typeface="Calibri" charset="0"/>
              <a:cs typeface="Times New Roman" charset="0"/>
            </a:endParaRPr>
          </a:p>
          <a:p>
            <a:pPr>
              <a:lnSpc>
                <a:spcPct val="107000"/>
              </a:lnSpc>
              <a:spcAft>
                <a:spcPts val="800"/>
              </a:spcAft>
            </a:pPr>
            <a:r>
              <a:rPr lang="en-GB" sz="1100" b="1" dirty="0" smtClean="0">
                <a:latin typeface="Calibri" charset="0"/>
                <a:ea typeface="Calibri" charset="0"/>
                <a:cs typeface="Times New Roman" charset="0"/>
              </a:rPr>
              <a:t>14. </a:t>
            </a:r>
            <a:r>
              <a:rPr lang="en-GB" sz="1100" b="1" dirty="0">
                <a:latin typeface="Calibri" charset="0"/>
                <a:ea typeface="Calibri" charset="0"/>
                <a:cs typeface="Times New Roman" charset="0"/>
              </a:rPr>
              <a:t>Macduff kills Macbeth, returning the crown to its rightful owner, Malcolm</a:t>
            </a:r>
            <a:r>
              <a:rPr lang="en-GB" sz="1100" b="1" dirty="0" smtClean="0">
                <a:latin typeface="Calibri" charset="0"/>
                <a:ea typeface="Calibri" charset="0"/>
                <a:cs typeface="Times New Roman" charset="0"/>
              </a:rPr>
              <a:t>.</a:t>
            </a:r>
            <a:endParaRPr lang="en-US" sz="1100" dirty="0">
              <a:latin typeface="Calibri" charset="0"/>
              <a:ea typeface="Calibri" charset="0"/>
              <a:cs typeface="Times New Roman" charset="0"/>
            </a:endParaRPr>
          </a:p>
        </p:txBody>
      </p:sp>
    </p:spTree>
    <p:extLst>
      <p:ext uri="{BB962C8B-B14F-4D97-AF65-F5344CB8AC3E}">
        <p14:creationId xmlns:p14="http://schemas.microsoft.com/office/powerpoint/2010/main" val="8510314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11997</TotalTime>
  <Words>1856</Words>
  <Application>Microsoft Office PowerPoint</Application>
  <PresentationFormat>On-screen Show (4:3)</PresentationFormat>
  <Paragraphs>264</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1. VOCABULARY DEFINITIONS &amp; SPELLINGS </vt:lpstr>
      <vt:lpstr>2. READING</vt:lpstr>
      <vt:lpstr>PowerPoint Presentation</vt:lpstr>
      <vt:lpstr>3. DEVELOPING SOPHISTICATED VOCABULARY</vt:lpstr>
      <vt:lpstr>4. READING SOURCE A: The role of the tragic hero by Tom Vicenzi</vt:lpstr>
      <vt:lpstr>PowerPoint Presentation</vt:lpstr>
      <vt:lpstr>PowerPoint Presentation</vt:lpstr>
      <vt:lpstr>5. QUOTE SEARCH: Find the correct quote for each event in the play: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McCabe</dc:creator>
  <cp:lastModifiedBy>Mr N Harrison</cp:lastModifiedBy>
  <cp:revision>53</cp:revision>
  <cp:lastPrinted>2017-07-02T12:54:40Z</cp:lastPrinted>
  <dcterms:created xsi:type="dcterms:W3CDTF">2017-06-25T09:02:15Z</dcterms:created>
  <dcterms:modified xsi:type="dcterms:W3CDTF">2017-09-04T12:55:46Z</dcterms:modified>
</cp:coreProperties>
</file>