
<file path=[Content_Types].xml><?xml version="1.0" encoding="utf-8"?>
<Types xmlns="http://schemas.openxmlformats.org/package/2006/content-types">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70" r:id="rId4"/>
    <p:sldId id="271" r:id="rId5"/>
    <p:sldId id="272" r:id="rId6"/>
    <p:sldId id="264" r:id="rId7"/>
    <p:sldId id="274" r:id="rId8"/>
    <p:sldId id="266" r:id="rId9"/>
    <p:sldId id="268" r:id="rId10"/>
    <p:sldId id="273" r:id="rId11"/>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4"/>
    <p:restoredTop sz="94648"/>
  </p:normalViewPr>
  <p:slideViewPr>
    <p:cSldViewPr snapToGrid="0" snapToObjects="1">
      <p:cViewPr>
        <p:scale>
          <a:sx n="144" d="100"/>
          <a:sy n="144" d="100"/>
        </p:scale>
        <p:origin x="1338" y="14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2028661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19345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86529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448457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C3D418-AFF8-3A4C-B743-AF699B41683F}" type="datetimeFigureOut">
              <a:rPr lang="en-US" smtClean="0"/>
              <a:t>9/4/2017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700160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C3D418-AFF8-3A4C-B743-AF699B41683F}" type="datetimeFigureOut">
              <a:rPr lang="en-US" smtClean="0"/>
              <a:t>9/4/2017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183914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3D418-AFF8-3A4C-B743-AF699B41683F}" type="datetimeFigureOut">
              <a:rPr lang="en-US" smtClean="0"/>
              <a:t>9/4/2017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82875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327645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C3D418-AFF8-3A4C-B743-AF699B41683F}" type="datetimeFigureOut">
              <a:rPr lang="en-US" smtClean="0"/>
              <a:t>9/4/2017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581897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317157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C3D418-AFF8-3A4C-B743-AF699B41683F}" type="datetimeFigureOut">
              <a:rPr lang="en-US" smtClean="0"/>
              <a:t>9/4/2017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D41338-ED4D-1043-86E5-5526B41A0742}" type="slidenum">
              <a:rPr lang="en-US" smtClean="0"/>
              <a:t>‹#›</a:t>
            </a:fld>
            <a:endParaRPr lang="en-US"/>
          </a:p>
        </p:txBody>
      </p:sp>
    </p:spTree>
    <p:extLst>
      <p:ext uri="{BB962C8B-B14F-4D97-AF65-F5344CB8AC3E}">
        <p14:creationId xmlns:p14="http://schemas.microsoft.com/office/powerpoint/2010/main" val="412178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6C3D418-AFF8-3A4C-B743-AF699B41683F}" type="datetimeFigureOut">
              <a:rPr lang="en-US" smtClean="0"/>
              <a:t>9/4/2017</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10D41338-ED4D-1043-86E5-5526B41A0742}" type="slidenum">
              <a:rPr lang="en-US" smtClean="0"/>
              <a:t>‹#›</a:t>
            </a:fld>
            <a:endParaRPr lang="en-US"/>
          </a:p>
        </p:txBody>
      </p:sp>
    </p:spTree>
    <p:extLst>
      <p:ext uri="{BB962C8B-B14F-4D97-AF65-F5344CB8AC3E}">
        <p14:creationId xmlns:p14="http://schemas.microsoft.com/office/powerpoint/2010/main" val="2027689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7176" y="228600"/>
            <a:ext cx="6357937" cy="861774"/>
          </a:xfrm>
          <a:prstGeom prst="rect">
            <a:avLst/>
          </a:prstGeom>
          <a:solidFill>
            <a:schemeClr val="tx1"/>
          </a:solidFill>
        </p:spPr>
        <p:txBody>
          <a:bodyPr wrap="square" rtlCol="0">
            <a:spAutoFit/>
          </a:bodyPr>
          <a:lstStyle/>
          <a:p>
            <a:r>
              <a:rPr lang="en-US" sz="3200" b="1" dirty="0" smtClean="0">
                <a:solidFill>
                  <a:schemeClr val="bg1"/>
                </a:solidFill>
              </a:rPr>
              <a:t>YEAR 10   HOMEWORK BOOKLET</a:t>
            </a:r>
          </a:p>
          <a:p>
            <a:r>
              <a:rPr lang="en-US" dirty="0" smtClean="0">
                <a:solidFill>
                  <a:schemeClr val="bg1"/>
                </a:solidFill>
              </a:rPr>
              <a:t>TERM 1 : JEKYLL &amp; HYDE</a:t>
            </a:r>
          </a:p>
        </p:txBody>
      </p:sp>
      <p:sp>
        <p:nvSpPr>
          <p:cNvPr id="5" name="TextBox 4"/>
          <p:cNvSpPr txBox="1"/>
          <p:nvPr/>
        </p:nvSpPr>
        <p:spPr>
          <a:xfrm>
            <a:off x="257176" y="1243013"/>
            <a:ext cx="6357937" cy="3170099"/>
          </a:xfrm>
          <a:prstGeom prst="rect">
            <a:avLst/>
          </a:prstGeom>
          <a:noFill/>
        </p:spPr>
        <p:txBody>
          <a:bodyPr wrap="square" rtlCol="0">
            <a:spAutoFit/>
          </a:bodyPr>
          <a:lstStyle/>
          <a:p>
            <a:r>
              <a:rPr lang="en-US" sz="1400" dirty="0" smtClean="0"/>
              <a:t>HOMEWORK CYCLE:</a:t>
            </a:r>
          </a:p>
          <a:p>
            <a:endParaRPr lang="en-US" sz="1400" dirty="0" smtClean="0"/>
          </a:p>
          <a:p>
            <a:pPr marL="285750" indent="-285750">
              <a:buFont typeface="Wingdings" charset="2"/>
              <a:buChar char="q"/>
            </a:pPr>
            <a:r>
              <a:rPr lang="en-US" sz="1400" dirty="0" smtClean="0"/>
              <a:t>1. Vocabulary:  Definitions and Spelling</a:t>
            </a:r>
          </a:p>
          <a:p>
            <a:pPr marL="285750" indent="-285750">
              <a:buFont typeface="Wingdings" charset="2"/>
              <a:buChar char="q"/>
            </a:pPr>
            <a:endParaRPr lang="en-US" sz="1400" dirty="0" smtClean="0"/>
          </a:p>
          <a:p>
            <a:pPr marL="285750" indent="-285750">
              <a:buFont typeface="Wingdings" charset="2"/>
              <a:buChar char="q"/>
            </a:pPr>
            <a:r>
              <a:rPr lang="en-US" sz="1400" dirty="0" smtClean="0"/>
              <a:t>2. Reading </a:t>
            </a:r>
          </a:p>
          <a:p>
            <a:pPr marL="285750" indent="-285750">
              <a:buFont typeface="Wingdings" charset="2"/>
              <a:buChar char="q"/>
            </a:pPr>
            <a:endParaRPr lang="en-US" sz="1400" dirty="0" smtClean="0"/>
          </a:p>
          <a:p>
            <a:pPr marL="285750" indent="-285750">
              <a:buFont typeface="Wingdings" charset="2"/>
              <a:buChar char="q"/>
            </a:pPr>
            <a:r>
              <a:rPr lang="en-US" sz="1400" dirty="0" smtClean="0"/>
              <a:t>3. Developing Sophisticated Vocabulary</a:t>
            </a:r>
          </a:p>
          <a:p>
            <a:pPr marL="285750" indent="-285750">
              <a:buFont typeface="Wingdings" charset="2"/>
              <a:buChar char="q"/>
            </a:pPr>
            <a:endParaRPr lang="en-US" sz="1400" dirty="0" smtClean="0"/>
          </a:p>
          <a:p>
            <a:pPr marL="285750" indent="-285750">
              <a:buFont typeface="Wingdings" charset="2"/>
              <a:buChar char="q"/>
            </a:pPr>
            <a:r>
              <a:rPr lang="en-US" sz="1400" dirty="0" smtClean="0"/>
              <a:t>4. Reading </a:t>
            </a:r>
          </a:p>
          <a:p>
            <a:pPr marL="285750" indent="-285750">
              <a:buFont typeface="Wingdings" charset="2"/>
              <a:buChar char="q"/>
            </a:pPr>
            <a:endParaRPr lang="en-US" sz="1400" dirty="0" smtClean="0"/>
          </a:p>
          <a:p>
            <a:pPr marL="285750" indent="-285750">
              <a:buFont typeface="Wingdings" charset="2"/>
              <a:buChar char="q"/>
            </a:pPr>
            <a:r>
              <a:rPr lang="en-US" sz="1400" dirty="0" smtClean="0"/>
              <a:t>5. Quote search</a:t>
            </a:r>
          </a:p>
          <a:p>
            <a:pPr marL="285750" indent="-285750">
              <a:buFont typeface="Wingdings" charset="2"/>
              <a:buChar char="q"/>
            </a:pPr>
            <a:endParaRPr lang="en-US" sz="1400" dirty="0"/>
          </a:p>
          <a:p>
            <a:pPr marL="285750" indent="-285750">
              <a:buFont typeface="Wingdings" charset="2"/>
              <a:buChar char="q"/>
            </a:pPr>
            <a:r>
              <a:rPr lang="en-US" sz="1400" dirty="0" smtClean="0"/>
              <a:t>6. Reading</a:t>
            </a:r>
          </a:p>
          <a:p>
            <a:pPr marL="285750" indent="-285750">
              <a:buFont typeface="Wingdings" charset="2"/>
              <a:buChar char="q"/>
            </a:pPr>
            <a:endParaRPr lang="en-US" dirty="0"/>
          </a:p>
        </p:txBody>
      </p:sp>
      <p:sp>
        <p:nvSpPr>
          <p:cNvPr id="6" name="TextBox 5"/>
          <p:cNvSpPr txBox="1"/>
          <p:nvPr/>
        </p:nvSpPr>
        <p:spPr>
          <a:xfrm>
            <a:off x="1328738" y="8229601"/>
            <a:ext cx="5529262" cy="646331"/>
          </a:xfrm>
          <a:prstGeom prst="rect">
            <a:avLst/>
          </a:prstGeom>
          <a:noFill/>
        </p:spPr>
        <p:txBody>
          <a:bodyPr wrap="square" rtlCol="0">
            <a:spAutoFit/>
          </a:bodyPr>
          <a:lstStyle/>
          <a:p>
            <a:r>
              <a:rPr lang="en-US" sz="1200" dirty="0" smtClean="0"/>
              <a:t>You should aim to be caught reading for at least </a:t>
            </a:r>
            <a:r>
              <a:rPr lang="en-US" sz="1200" b="1" dirty="0" smtClean="0"/>
              <a:t>20 minutes independently, every week</a:t>
            </a:r>
            <a:r>
              <a:rPr lang="en-US" sz="1200" dirty="0" smtClean="0"/>
              <a:t>. This is additional to the reading you do independently at school. Ask someone who has spotted you to sign your planner.  This counts as part of your homework. </a:t>
            </a:r>
            <a:endParaRPr lang="en-US" sz="1200" dirty="0"/>
          </a:p>
        </p:txBody>
      </p:sp>
      <p:pic>
        <p:nvPicPr>
          <p:cNvPr id="7" name="Picture 6"/>
          <p:cNvPicPr>
            <a:picLocks noChangeAspect="1"/>
          </p:cNvPicPr>
          <p:nvPr/>
        </p:nvPicPr>
        <p:blipFill>
          <a:blip r:embed="rId2"/>
          <a:stretch>
            <a:fillRect/>
          </a:stretch>
        </p:blipFill>
        <p:spPr>
          <a:xfrm>
            <a:off x="257175" y="8262579"/>
            <a:ext cx="1071563" cy="613353"/>
          </a:xfrm>
          <a:prstGeom prst="rect">
            <a:avLst/>
          </a:prstGeom>
        </p:spPr>
      </p:pic>
    </p:spTree>
    <p:extLst>
      <p:ext uri="{BB962C8B-B14F-4D97-AF65-F5344CB8AC3E}">
        <p14:creationId xmlns:p14="http://schemas.microsoft.com/office/powerpoint/2010/main" val="450714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smtClean="0"/>
              <a:t>1. VOCABULARY DEFINITIONS &amp; SPELLINGS </a:t>
            </a:r>
            <a:endParaRPr lang="en-US" sz="2000" b="1" dirty="0"/>
          </a:p>
        </p:txBody>
      </p:sp>
      <p:graphicFrame>
        <p:nvGraphicFramePr>
          <p:cNvPr id="6" name="Table 5"/>
          <p:cNvGraphicFramePr>
            <a:graphicFrameLocks noGrp="1"/>
          </p:cNvGraphicFramePr>
          <p:nvPr>
            <p:extLst>
              <p:ext uri="{D42A27DB-BD31-4B8C-83A1-F6EECF244321}">
                <p14:modId xmlns:p14="http://schemas.microsoft.com/office/powerpoint/2010/main" val="1003742670"/>
              </p:ext>
            </p:extLst>
          </p:nvPr>
        </p:nvGraphicFramePr>
        <p:xfrm>
          <a:off x="357187" y="873239"/>
          <a:ext cx="6200777" cy="2748490"/>
        </p:xfrm>
        <a:graphic>
          <a:graphicData uri="http://schemas.openxmlformats.org/drawingml/2006/table">
            <a:tbl>
              <a:tblPr firstRow="1" bandRow="1">
                <a:tableStyleId>{5940675A-B579-460E-94D1-54222C63F5DA}</a:tableStyleId>
              </a:tblPr>
              <a:tblGrid>
                <a:gridCol w="1214438"/>
                <a:gridCol w="1343025"/>
                <a:gridCol w="3643314"/>
              </a:tblGrid>
              <a:tr h="482065">
                <a:tc>
                  <a:txBody>
                    <a:bodyPr/>
                    <a:lstStyle/>
                    <a:p>
                      <a:r>
                        <a:rPr lang="en-US" sz="1200" dirty="0" smtClean="0"/>
                        <a:t>duality</a:t>
                      </a:r>
                      <a:endParaRPr lang="en-US" sz="1200" dirty="0"/>
                    </a:p>
                  </a:txBody>
                  <a:tcPr/>
                </a:tc>
                <a:tc>
                  <a:txBody>
                    <a:bodyPr/>
                    <a:lstStyle/>
                    <a:p>
                      <a:r>
                        <a:rPr lang="en-US" sz="1200" dirty="0" err="1" smtClean="0"/>
                        <a:t>eg</a:t>
                      </a:r>
                      <a:r>
                        <a:rPr lang="en-US" sz="1200" dirty="0" smtClean="0"/>
                        <a:t>. Noun</a:t>
                      </a:r>
                      <a:endParaRPr lang="en-US" sz="1200" dirty="0"/>
                    </a:p>
                  </a:txBody>
                  <a:tcPr/>
                </a:tc>
                <a:tc>
                  <a:txBody>
                    <a:bodyPr/>
                    <a:lstStyle/>
                    <a:p>
                      <a:endParaRPr lang="en-US" sz="1200" dirty="0"/>
                    </a:p>
                  </a:txBody>
                  <a:tcPr/>
                </a:tc>
              </a:tr>
              <a:tr h="453285">
                <a:tc>
                  <a:txBody>
                    <a:bodyPr/>
                    <a:lstStyle/>
                    <a:p>
                      <a:r>
                        <a:rPr lang="en-US" sz="1200" dirty="0" smtClean="0"/>
                        <a:t>depravity</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unscrupulous</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erudite</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narrative</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fragmentation</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982922826"/>
              </p:ext>
            </p:extLst>
          </p:nvPr>
        </p:nvGraphicFramePr>
        <p:xfrm>
          <a:off x="357187" y="3643314"/>
          <a:ext cx="6200777" cy="2719710"/>
        </p:xfrm>
        <a:graphic>
          <a:graphicData uri="http://schemas.openxmlformats.org/drawingml/2006/table">
            <a:tbl>
              <a:tblPr firstRow="1" bandRow="1">
                <a:tableStyleId>{5940675A-B579-460E-94D1-54222C63F5DA}</a:tableStyleId>
              </a:tblPr>
              <a:tblGrid>
                <a:gridCol w="1243013"/>
                <a:gridCol w="1300163"/>
                <a:gridCol w="3657601"/>
              </a:tblGrid>
              <a:tr h="453285">
                <a:tc>
                  <a:txBody>
                    <a:bodyPr/>
                    <a:lstStyle/>
                    <a:p>
                      <a:r>
                        <a:rPr lang="en-US" sz="1200" dirty="0" smtClean="0"/>
                        <a:t>disreputable</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troglodytic</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affluent</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gothic</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Evolution Theory</a:t>
                      </a:r>
                      <a:endParaRPr lang="en-US" sz="1200" dirty="0"/>
                    </a:p>
                  </a:txBody>
                  <a:tcPr/>
                </a:tc>
                <a:tc>
                  <a:txBody>
                    <a:bodyPr/>
                    <a:lstStyle/>
                    <a:p>
                      <a:endParaRPr lang="en-US" sz="1200" dirty="0"/>
                    </a:p>
                  </a:txBody>
                  <a:tcPr/>
                </a:tc>
                <a:tc>
                  <a:txBody>
                    <a:bodyPr/>
                    <a:lstStyle/>
                    <a:p>
                      <a:endParaRPr lang="en-US" sz="1200" dirty="0"/>
                    </a:p>
                  </a:txBody>
                  <a:tcPr/>
                </a:tc>
              </a:tr>
              <a:tr h="453285">
                <a:tc>
                  <a:txBody>
                    <a:bodyPr/>
                    <a:lstStyle/>
                    <a:p>
                      <a:r>
                        <a:rPr lang="en-US" sz="1200" dirty="0" smtClean="0"/>
                        <a:t>inhumanity</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045063570"/>
              </p:ext>
            </p:extLst>
          </p:nvPr>
        </p:nvGraphicFramePr>
        <p:xfrm>
          <a:off x="357187" y="6384609"/>
          <a:ext cx="6200778" cy="2564082"/>
        </p:xfrm>
        <a:graphic>
          <a:graphicData uri="http://schemas.openxmlformats.org/drawingml/2006/table">
            <a:tbl>
              <a:tblPr firstRow="1" bandRow="1">
                <a:tableStyleId>{5940675A-B579-460E-94D1-54222C63F5DA}</a:tableStyleId>
              </a:tblPr>
              <a:tblGrid>
                <a:gridCol w="1257301"/>
                <a:gridCol w="1314450"/>
                <a:gridCol w="3629027"/>
              </a:tblGrid>
              <a:tr h="427347">
                <a:tc>
                  <a:txBody>
                    <a:bodyPr/>
                    <a:lstStyle/>
                    <a:p>
                      <a:r>
                        <a:rPr lang="en-US" sz="1200" dirty="0" smtClean="0"/>
                        <a:t>eminent</a:t>
                      </a:r>
                      <a:endParaRPr lang="en-US" sz="1200" dirty="0"/>
                    </a:p>
                  </a:txBody>
                  <a:tcPr/>
                </a:tc>
                <a:tc>
                  <a:txBody>
                    <a:bodyPr/>
                    <a:lstStyle/>
                    <a:p>
                      <a:endParaRPr lang="en-US" sz="1200" dirty="0"/>
                    </a:p>
                  </a:txBody>
                  <a:tcPr/>
                </a:tc>
                <a:tc>
                  <a:txBody>
                    <a:bodyPr/>
                    <a:lstStyle/>
                    <a:p>
                      <a:endParaRPr lang="en-US" sz="1200" dirty="0"/>
                    </a:p>
                  </a:txBody>
                  <a:tcPr/>
                </a:tc>
              </a:tr>
              <a:tr h="427347">
                <a:tc>
                  <a:txBody>
                    <a:bodyPr/>
                    <a:lstStyle/>
                    <a:p>
                      <a:r>
                        <a:rPr lang="en-US" sz="1200" dirty="0" smtClean="0"/>
                        <a:t>austere</a:t>
                      </a:r>
                      <a:endParaRPr lang="en-US" sz="1200" dirty="0"/>
                    </a:p>
                  </a:txBody>
                  <a:tcPr/>
                </a:tc>
                <a:tc>
                  <a:txBody>
                    <a:bodyPr/>
                    <a:lstStyle/>
                    <a:p>
                      <a:endParaRPr lang="en-US" sz="1200" dirty="0"/>
                    </a:p>
                  </a:txBody>
                  <a:tcPr/>
                </a:tc>
                <a:tc>
                  <a:txBody>
                    <a:bodyPr/>
                    <a:lstStyle/>
                    <a:p>
                      <a:endParaRPr lang="en-US" sz="1200" dirty="0"/>
                    </a:p>
                  </a:txBody>
                  <a:tcPr/>
                </a:tc>
              </a:tr>
              <a:tr h="427347">
                <a:tc>
                  <a:txBody>
                    <a:bodyPr/>
                    <a:lstStyle/>
                    <a:p>
                      <a:r>
                        <a:rPr lang="en-US" sz="1200" dirty="0" smtClean="0"/>
                        <a:t>savage</a:t>
                      </a:r>
                      <a:endParaRPr lang="en-US" sz="1200" dirty="0"/>
                    </a:p>
                  </a:txBody>
                  <a:tcPr/>
                </a:tc>
                <a:tc>
                  <a:txBody>
                    <a:bodyPr/>
                    <a:lstStyle/>
                    <a:p>
                      <a:endParaRPr lang="en-US" sz="1200" dirty="0"/>
                    </a:p>
                  </a:txBody>
                  <a:tcPr/>
                </a:tc>
                <a:tc>
                  <a:txBody>
                    <a:bodyPr/>
                    <a:lstStyle/>
                    <a:p>
                      <a:endParaRPr lang="en-US" sz="1200" dirty="0"/>
                    </a:p>
                  </a:txBody>
                  <a:tcPr/>
                </a:tc>
              </a:tr>
              <a:tr h="427347">
                <a:tc>
                  <a:txBody>
                    <a:bodyPr/>
                    <a:lstStyle/>
                    <a:p>
                      <a:r>
                        <a:rPr lang="en-US" sz="1200" dirty="0" smtClean="0"/>
                        <a:t>repressed</a:t>
                      </a:r>
                      <a:endParaRPr lang="en-US" sz="1200" dirty="0"/>
                    </a:p>
                  </a:txBody>
                  <a:tcPr/>
                </a:tc>
                <a:tc>
                  <a:txBody>
                    <a:bodyPr/>
                    <a:lstStyle/>
                    <a:p>
                      <a:endParaRPr lang="en-US" sz="1200" dirty="0"/>
                    </a:p>
                  </a:txBody>
                  <a:tcPr/>
                </a:tc>
                <a:tc>
                  <a:txBody>
                    <a:bodyPr/>
                    <a:lstStyle/>
                    <a:p>
                      <a:endParaRPr lang="en-US" sz="1200" dirty="0"/>
                    </a:p>
                  </a:txBody>
                  <a:tcPr/>
                </a:tc>
              </a:tr>
              <a:tr h="427347">
                <a:tc>
                  <a:txBody>
                    <a:bodyPr/>
                    <a:lstStyle/>
                    <a:p>
                      <a:r>
                        <a:rPr lang="en-US" sz="1200" dirty="0" smtClean="0"/>
                        <a:t>conceal</a:t>
                      </a:r>
                      <a:r>
                        <a:rPr lang="en-US" sz="1200" baseline="0" dirty="0" smtClean="0"/>
                        <a:t> </a:t>
                      </a:r>
                      <a:endParaRPr lang="en-US" sz="1200" dirty="0"/>
                    </a:p>
                  </a:txBody>
                  <a:tcPr/>
                </a:tc>
                <a:tc>
                  <a:txBody>
                    <a:bodyPr/>
                    <a:lstStyle/>
                    <a:p>
                      <a:endParaRPr lang="en-US" sz="1200" dirty="0"/>
                    </a:p>
                  </a:txBody>
                  <a:tcPr/>
                </a:tc>
                <a:tc>
                  <a:txBody>
                    <a:bodyPr/>
                    <a:lstStyle/>
                    <a:p>
                      <a:endParaRPr lang="en-US" sz="1200" dirty="0"/>
                    </a:p>
                  </a:txBody>
                  <a:tcPr/>
                </a:tc>
              </a:tr>
              <a:tr h="427347">
                <a:tc>
                  <a:txBody>
                    <a:bodyPr/>
                    <a:lstStyle/>
                    <a:p>
                      <a:r>
                        <a:rPr lang="en-US" sz="1200" dirty="0" smtClean="0"/>
                        <a:t>reclusive</a:t>
                      </a:r>
                      <a:endParaRPr lang="en-US" sz="1200" dirty="0"/>
                    </a:p>
                  </a:txBody>
                  <a:tcPr/>
                </a:tc>
                <a:tc>
                  <a:txBody>
                    <a:bodyPr/>
                    <a:lstStyle/>
                    <a:p>
                      <a:endParaRPr lang="en-US" sz="1200" dirty="0"/>
                    </a:p>
                  </a:txBody>
                  <a:tcPr/>
                </a:tc>
                <a:tc>
                  <a:txBody>
                    <a:bodyPr/>
                    <a:lstStyle/>
                    <a:p>
                      <a:endParaRPr lang="en-US" sz="1200" dirty="0"/>
                    </a:p>
                  </a:txBody>
                  <a:tcPr/>
                </a:tc>
              </a:tr>
            </a:tbl>
          </a:graphicData>
        </a:graphic>
      </p:graphicFrame>
      <p:sp>
        <p:nvSpPr>
          <p:cNvPr id="9" name="TextBox 8"/>
          <p:cNvSpPr txBox="1"/>
          <p:nvPr/>
        </p:nvSpPr>
        <p:spPr>
          <a:xfrm>
            <a:off x="357187" y="395691"/>
            <a:ext cx="6200776" cy="430887"/>
          </a:xfrm>
          <a:prstGeom prst="rect">
            <a:avLst/>
          </a:prstGeom>
          <a:noFill/>
        </p:spPr>
        <p:txBody>
          <a:bodyPr wrap="square" rtlCol="0">
            <a:spAutoFit/>
          </a:bodyPr>
          <a:lstStyle/>
          <a:p>
            <a:r>
              <a:rPr lang="en-US" sz="1100" dirty="0" smtClean="0"/>
              <a:t>Read the words in the table that are our key words this term. Decide what word class it is and write a short definition. Use the Read, Cover, Write, Check method to learn the spelling.    </a:t>
            </a:r>
            <a:endParaRPr lang="en-US" sz="1100" dirty="0"/>
          </a:p>
        </p:txBody>
      </p:sp>
    </p:spTree>
    <p:extLst>
      <p:ext uri="{BB962C8B-B14F-4D97-AF65-F5344CB8AC3E}">
        <p14:creationId xmlns:p14="http://schemas.microsoft.com/office/powerpoint/2010/main" val="2019438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868" y="171450"/>
            <a:ext cx="5903650" cy="9052449"/>
          </a:xfrm>
        </p:spPr>
        <p:txBody>
          <a:bodyPr>
            <a:normAutofit fontScale="47500" lnSpcReduction="20000"/>
          </a:bodyPr>
          <a:lstStyle/>
          <a:p>
            <a:pPr marL="0" indent="0">
              <a:buNone/>
            </a:pPr>
            <a:endParaRPr lang="en-US" sz="2500" dirty="0" smtClean="0"/>
          </a:p>
          <a:p>
            <a:pPr marL="0" indent="0">
              <a:buNone/>
            </a:pPr>
            <a:r>
              <a:rPr lang="en-US" sz="2500" dirty="0" smtClean="0"/>
              <a:t>Victorian </a:t>
            </a:r>
            <a:r>
              <a:rPr lang="en-US" sz="2500" dirty="0"/>
              <a:t>Christians were very </a:t>
            </a:r>
            <a:r>
              <a:rPr lang="en-US" sz="2500" u="sng" dirty="0"/>
              <a:t>reluctant</a:t>
            </a:r>
            <a:r>
              <a:rPr lang="en-US" sz="2500" dirty="0"/>
              <a:t> to deny the Genesis </a:t>
            </a:r>
            <a:r>
              <a:rPr lang="en-US" sz="2500" dirty="0" smtClean="0"/>
              <a:t>because </a:t>
            </a:r>
            <a:r>
              <a:rPr lang="en-US" sz="2500" dirty="0"/>
              <a:t>they felt that to do so was to </a:t>
            </a:r>
            <a:r>
              <a:rPr lang="en-US" sz="2500" dirty="0" smtClean="0"/>
              <a:t> question other  </a:t>
            </a:r>
            <a:r>
              <a:rPr lang="en-US" sz="2500" dirty="0"/>
              <a:t>New Testament </a:t>
            </a:r>
            <a:r>
              <a:rPr lang="en-US" sz="2500" dirty="0" smtClean="0"/>
              <a:t>stories. </a:t>
            </a:r>
            <a:r>
              <a:rPr lang="en-US" sz="2500" dirty="0"/>
              <a:t>The </a:t>
            </a:r>
            <a:r>
              <a:rPr lang="en-US" sz="2500" dirty="0" smtClean="0"/>
              <a:t>problem, however, </a:t>
            </a:r>
            <a:r>
              <a:rPr lang="en-US" sz="2500" dirty="0"/>
              <a:t>was that a </a:t>
            </a:r>
            <a:r>
              <a:rPr lang="en-US" sz="2500" u="sng" dirty="0" smtClean="0"/>
              <a:t>literal</a:t>
            </a:r>
            <a:r>
              <a:rPr lang="en-US" sz="2500" dirty="0" smtClean="0"/>
              <a:t> </a:t>
            </a:r>
            <a:r>
              <a:rPr lang="en-US" sz="2500" dirty="0"/>
              <a:t>view of Genesis required </a:t>
            </a:r>
            <a:r>
              <a:rPr lang="en-US" sz="2500" dirty="0" smtClean="0"/>
              <a:t>a belief in the </a:t>
            </a:r>
            <a:r>
              <a:rPr lang="en-US" sz="2500" dirty="0"/>
              <a:t>following: a timescale of just four days for the whole of the organic creation; a specific order of events of land, vegetation, marine life, land animals and man; the creation of man from the dust; the special creation of woman and finally no hint of any relationship between </a:t>
            </a:r>
            <a:r>
              <a:rPr lang="en-US" sz="2500" dirty="0" smtClean="0"/>
              <a:t>species. The </a:t>
            </a:r>
            <a:r>
              <a:rPr lang="en-US" sz="2500" dirty="0"/>
              <a:t>work of Darwin and other scientists clearly </a:t>
            </a:r>
            <a:r>
              <a:rPr lang="en-US" sz="2500" u="sng" dirty="0"/>
              <a:t>posed</a:t>
            </a:r>
            <a:r>
              <a:rPr lang="en-US" sz="2500" dirty="0"/>
              <a:t> a challenge to such </a:t>
            </a:r>
            <a:r>
              <a:rPr lang="en-US" sz="2500" dirty="0" smtClean="0"/>
              <a:t>ideas. It </a:t>
            </a:r>
            <a:r>
              <a:rPr lang="en-US" sz="2500" dirty="0"/>
              <a:t>seemed immediately clear that the earth’s crust had evolved over a very long period of time. Research showed that marine life was likely to have </a:t>
            </a:r>
            <a:r>
              <a:rPr lang="en-US" sz="2500" u="sng" dirty="0"/>
              <a:t>preceded </a:t>
            </a:r>
            <a:r>
              <a:rPr lang="en-US" sz="2500" dirty="0"/>
              <a:t>land vegetation and Darwin’s </a:t>
            </a:r>
            <a:r>
              <a:rPr lang="en-US" sz="2500" dirty="0" smtClean="0"/>
              <a:t>theories showed </a:t>
            </a:r>
            <a:r>
              <a:rPr lang="en-US" sz="2500" dirty="0"/>
              <a:t>that there was a close relationship between </a:t>
            </a:r>
            <a:r>
              <a:rPr lang="en-US" sz="2500" dirty="0" smtClean="0"/>
              <a:t>species. </a:t>
            </a:r>
          </a:p>
          <a:p>
            <a:pPr marL="0" indent="0">
              <a:buNone/>
            </a:pPr>
            <a:r>
              <a:rPr lang="en-US" sz="2500" dirty="0" smtClean="0"/>
              <a:t>These </a:t>
            </a:r>
            <a:r>
              <a:rPr lang="en-US" sz="2500" dirty="0"/>
              <a:t>developments in Science also brought a challenge to the status of Man. The only comment Darwin made about man in </a:t>
            </a:r>
            <a:r>
              <a:rPr lang="en-US" sz="2500" i="1" dirty="0"/>
              <a:t>The Origin of Species </a:t>
            </a:r>
            <a:r>
              <a:rPr lang="en-US" sz="2500" dirty="0"/>
              <a:t>was one sentence on the penultimate page that in the light of these researches ‘Much light will be thrown on the origin of man and his history</a:t>
            </a:r>
            <a:r>
              <a:rPr lang="en-US" sz="2500" dirty="0" smtClean="0"/>
              <a:t>.’ </a:t>
            </a:r>
            <a:r>
              <a:rPr lang="en-US" sz="2500" dirty="0"/>
              <a:t>In 1859 Darwin was somewhat </a:t>
            </a:r>
            <a:r>
              <a:rPr lang="en-US" sz="2500" dirty="0" smtClean="0"/>
              <a:t>reluctant to suggest what these origins were.  </a:t>
            </a:r>
            <a:r>
              <a:rPr lang="en-US" sz="2500" dirty="0"/>
              <a:t>However in his later volume </a:t>
            </a:r>
            <a:r>
              <a:rPr lang="en-US" sz="2500" i="1" dirty="0"/>
              <a:t>The Descent of Man </a:t>
            </a:r>
            <a:r>
              <a:rPr lang="en-US" sz="2500" dirty="0"/>
              <a:t>published in 1871 Darwin gave </a:t>
            </a:r>
            <a:r>
              <a:rPr lang="en-US" sz="2500" u="sng" dirty="0"/>
              <a:t>explicit </a:t>
            </a:r>
            <a:r>
              <a:rPr lang="en-US" sz="2500" dirty="0"/>
              <a:t>argument to support the evolution of </a:t>
            </a:r>
            <a:r>
              <a:rPr lang="en-US" sz="2500" dirty="0" smtClean="0"/>
              <a:t>man, </a:t>
            </a:r>
            <a:r>
              <a:rPr lang="en-US" sz="2500" dirty="0"/>
              <a:t>having discussed in detail the </a:t>
            </a:r>
            <a:r>
              <a:rPr lang="en-US" sz="2500" dirty="0" smtClean="0"/>
              <a:t>similarities </a:t>
            </a:r>
            <a:r>
              <a:rPr lang="en-US" sz="2500" dirty="0"/>
              <a:t>of the human embryo to those of other </a:t>
            </a:r>
            <a:r>
              <a:rPr lang="en-US" sz="2500" dirty="0" smtClean="0"/>
              <a:t>animals, </a:t>
            </a:r>
            <a:r>
              <a:rPr lang="en-US" sz="2500" dirty="0"/>
              <a:t>and of the monkey in </a:t>
            </a:r>
            <a:r>
              <a:rPr lang="en-US" sz="2500" dirty="0" smtClean="0"/>
              <a:t>particular. </a:t>
            </a:r>
          </a:p>
          <a:p>
            <a:pPr marL="0" indent="0">
              <a:buNone/>
            </a:pPr>
            <a:r>
              <a:rPr lang="en-US" sz="2500" dirty="0" smtClean="0"/>
              <a:t>Darwin’s </a:t>
            </a:r>
            <a:r>
              <a:rPr lang="en-US" sz="2500" dirty="0"/>
              <a:t>theory also </a:t>
            </a:r>
            <a:r>
              <a:rPr lang="en-US" sz="2500" dirty="0" smtClean="0"/>
              <a:t>raised the </a:t>
            </a:r>
            <a:r>
              <a:rPr lang="en-US" sz="2500" dirty="0"/>
              <a:t>problem of suffering. Part of Darwin’s theory of ‘natural selection’ was based on the </a:t>
            </a:r>
            <a:r>
              <a:rPr lang="en-US" sz="2500" u="sng" dirty="0"/>
              <a:t>notion </a:t>
            </a:r>
            <a:r>
              <a:rPr lang="en-US" sz="2500" dirty="0"/>
              <a:t>that the fittest species survive. </a:t>
            </a:r>
            <a:r>
              <a:rPr lang="en-US" sz="2500" dirty="0" smtClean="0"/>
              <a:t>Darwin’s </a:t>
            </a:r>
            <a:r>
              <a:rPr lang="en-US" sz="2500" dirty="0"/>
              <a:t>highlighting of this issue posed the ancient problem of evil in a new form; namely how could a God of love have created a world in which there was so much cruelty and bloodshed? </a:t>
            </a:r>
          </a:p>
          <a:p>
            <a:pPr marL="0" indent="0">
              <a:buNone/>
            </a:pPr>
            <a:r>
              <a:rPr lang="en-US" sz="2500" dirty="0" smtClean="0"/>
              <a:t>Part </a:t>
            </a:r>
            <a:r>
              <a:rPr lang="en-US" sz="2500" dirty="0"/>
              <a:t>of Darwin’s theory of evolution involved the extinction of some species and the survival of others. If species were designed in such a way that they had either become extinct or been considerably </a:t>
            </a:r>
            <a:r>
              <a:rPr lang="en-US" sz="2500" u="sng" dirty="0"/>
              <a:t>modified</a:t>
            </a:r>
            <a:r>
              <a:rPr lang="en-US" sz="2500" dirty="0"/>
              <a:t> from their original prototype, this did not appear to demonstrate strong evidence for a perfect original design or of a perfect and all-knowing, all-wise designer. </a:t>
            </a:r>
            <a:endParaRPr lang="en-US" sz="2500" dirty="0" smtClean="0"/>
          </a:p>
          <a:p>
            <a:pPr marL="0" indent="0">
              <a:buNone/>
            </a:pPr>
            <a:r>
              <a:rPr lang="en-US" sz="2500" dirty="0" smtClean="0"/>
              <a:t>Samuel </a:t>
            </a:r>
            <a:r>
              <a:rPr lang="en-US" sz="2500" dirty="0"/>
              <a:t>Wilberforce (1805-73) </a:t>
            </a:r>
            <a:r>
              <a:rPr lang="en-US" sz="2500" dirty="0" smtClean="0"/>
              <a:t>, the Bishop of Oxford, was </a:t>
            </a:r>
            <a:r>
              <a:rPr lang="en-US" sz="2500" dirty="0"/>
              <a:t>an outspoken </a:t>
            </a:r>
            <a:r>
              <a:rPr lang="en-US" sz="2500" dirty="0" smtClean="0"/>
              <a:t>personality </a:t>
            </a:r>
            <a:r>
              <a:rPr lang="en-US" sz="2500" dirty="0"/>
              <a:t>who had already done battle </a:t>
            </a:r>
            <a:r>
              <a:rPr lang="en-US" sz="2500" dirty="0" smtClean="0"/>
              <a:t>with a number of public figures. He was witty and </a:t>
            </a:r>
            <a:r>
              <a:rPr lang="en-US" sz="2500" dirty="0"/>
              <a:t>was seldom happier than when debating or speaking in the public view. I</a:t>
            </a:r>
            <a:r>
              <a:rPr lang="en-US" sz="2500" dirty="0" smtClean="0"/>
              <a:t>n </a:t>
            </a:r>
            <a:r>
              <a:rPr lang="en-US" sz="2500" dirty="0"/>
              <a:t>an article in the </a:t>
            </a:r>
            <a:r>
              <a:rPr lang="en-US" sz="2500" i="1" dirty="0"/>
              <a:t>Quarterly Review </a:t>
            </a:r>
            <a:r>
              <a:rPr lang="en-US" sz="2500" dirty="0"/>
              <a:t>Wilberforce asserted that Darwin was guilty of a ‘tendency to limit God’s glory in creation’; that ‘the principle of natural selection is absolutely </a:t>
            </a:r>
            <a:r>
              <a:rPr lang="en-US" sz="2500" u="sng" dirty="0"/>
              <a:t>incompatible</a:t>
            </a:r>
            <a:r>
              <a:rPr lang="en-US" sz="2500" dirty="0"/>
              <a:t> with the word of God’; that it ‘contradicts the revealed relations of creation to its creator’; and that ‘it is a dishonouring view of nature</a:t>
            </a:r>
            <a:r>
              <a:rPr lang="en-US" sz="2500" dirty="0" smtClean="0"/>
              <a:t>’.</a:t>
            </a:r>
            <a:endParaRPr lang="en-US" sz="2500" dirty="0"/>
          </a:p>
          <a:p>
            <a:pPr marL="0" indent="0">
              <a:buNone/>
            </a:pPr>
            <a:r>
              <a:rPr lang="en-US" sz="2500" dirty="0"/>
              <a:t>Wilberforce appeared at a meeting of the British Association for the Advancement of Science held </a:t>
            </a:r>
            <a:r>
              <a:rPr lang="en-US" sz="2500" dirty="0" smtClean="0"/>
              <a:t>at the (now) Natural History Museum in Oxford one </a:t>
            </a:r>
            <a:r>
              <a:rPr lang="en-US" sz="2500" dirty="0"/>
              <a:t>Saturday morning in June 1860. He spoke with </a:t>
            </a:r>
            <a:r>
              <a:rPr lang="en-US" sz="2500" dirty="0" smtClean="0"/>
              <a:t>charm </a:t>
            </a:r>
            <a:r>
              <a:rPr lang="en-US" sz="2500" dirty="0"/>
              <a:t>and wit in ‘a stream of half-digested Science’. As had happened on previous occasions one of his jokes was unfortunate. Attempting to appeal to the Victorian </a:t>
            </a:r>
            <a:r>
              <a:rPr lang="en-US" sz="2500" dirty="0" smtClean="0"/>
              <a:t>ladies, </a:t>
            </a:r>
            <a:r>
              <a:rPr lang="en-US" sz="2500" dirty="0"/>
              <a:t>Wilberforce </a:t>
            </a:r>
            <a:r>
              <a:rPr lang="en-US" sz="2500" dirty="0" smtClean="0"/>
              <a:t>said he hoped Darwin wasn’t suggesting it was on </a:t>
            </a:r>
            <a:r>
              <a:rPr lang="en-US" sz="2500" dirty="0"/>
              <a:t>his grandmother’s side </a:t>
            </a:r>
            <a:r>
              <a:rPr lang="en-US" sz="2500" dirty="0" smtClean="0"/>
              <a:t>that man had descended </a:t>
            </a:r>
            <a:r>
              <a:rPr lang="en-US" sz="2500" dirty="0"/>
              <a:t>from the apes. Typically his remark </a:t>
            </a:r>
            <a:r>
              <a:rPr lang="en-US" sz="2500" u="sng" dirty="0"/>
              <a:t>evoked </a:t>
            </a:r>
            <a:r>
              <a:rPr lang="en-US" sz="2500" dirty="0"/>
              <a:t>much laughter and loud cheers. However in the audience was the scientist Thomas Huxley (1825-95</a:t>
            </a:r>
            <a:r>
              <a:rPr lang="en-US" sz="2500" dirty="0" smtClean="0"/>
              <a:t>), who whispered </a:t>
            </a:r>
            <a:r>
              <a:rPr lang="en-US" sz="2500" dirty="0"/>
              <a:t>quietly into his </a:t>
            </a:r>
            <a:r>
              <a:rPr lang="en-US" sz="2500" dirty="0" err="1"/>
              <a:t>neighbour’s</a:t>
            </a:r>
            <a:r>
              <a:rPr lang="en-US" sz="2500" dirty="0"/>
              <a:t> ear: ‘The Lord hath delivered him into my hands’. Somewhat reluctantly he destroyed the Bishop stating that he would rather be descended from an ape than from </a:t>
            </a:r>
            <a:r>
              <a:rPr lang="en-US" sz="2500" dirty="0" smtClean="0"/>
              <a:t>a man, </a:t>
            </a:r>
            <a:r>
              <a:rPr lang="en-US" sz="2500" dirty="0"/>
              <a:t>highly </a:t>
            </a:r>
            <a:r>
              <a:rPr lang="en-US" sz="2500" dirty="0" smtClean="0"/>
              <a:t>privileged </a:t>
            </a:r>
            <a:r>
              <a:rPr lang="en-US" sz="2500" dirty="0"/>
              <a:t>by nature and </a:t>
            </a:r>
            <a:r>
              <a:rPr lang="en-US" sz="2500" dirty="0" smtClean="0"/>
              <a:t>hugely influential </a:t>
            </a:r>
            <a:r>
              <a:rPr lang="en-US" sz="2500" dirty="0"/>
              <a:t>and </a:t>
            </a:r>
            <a:r>
              <a:rPr lang="en-US" sz="2500" dirty="0" smtClean="0"/>
              <a:t>yet </a:t>
            </a:r>
            <a:r>
              <a:rPr lang="en-US" sz="2500" dirty="0"/>
              <a:t>who </a:t>
            </a:r>
            <a:r>
              <a:rPr lang="en-US" sz="2500" dirty="0" smtClean="0"/>
              <a:t>employed </a:t>
            </a:r>
            <a:r>
              <a:rPr lang="en-US" sz="2500" dirty="0"/>
              <a:t>these </a:t>
            </a:r>
            <a:r>
              <a:rPr lang="en-US" sz="2500" dirty="0" smtClean="0"/>
              <a:t>gifts for ‘the </a:t>
            </a:r>
            <a:r>
              <a:rPr lang="en-US" sz="2500" dirty="0"/>
              <a:t>mere purpose of introducing ridicule into a </a:t>
            </a:r>
            <a:r>
              <a:rPr lang="en-US" sz="2500" u="sng" dirty="0"/>
              <a:t>grave</a:t>
            </a:r>
            <a:r>
              <a:rPr lang="en-US" sz="2500" dirty="0"/>
              <a:t> discussion</a:t>
            </a:r>
            <a:r>
              <a:rPr lang="en-US" sz="2500" dirty="0" smtClean="0"/>
              <a:t>.’ </a:t>
            </a:r>
            <a:r>
              <a:rPr lang="en-US" sz="2500" dirty="0"/>
              <a:t>Those who had put it about before the meeting that the Bishop of Oxford would ‘smash Darwin’ must have regretted their over-enthusiasm. </a:t>
            </a:r>
          </a:p>
          <a:p>
            <a:pPr marL="0" indent="0">
              <a:buNone/>
            </a:pPr>
            <a:r>
              <a:rPr lang="en-US" sz="2500" dirty="0" smtClean="0"/>
              <a:t>However, this did not silence the critics of Darwin. On </a:t>
            </a:r>
            <a:r>
              <a:rPr lang="en-US" sz="2500" dirty="0"/>
              <a:t>1st October </a:t>
            </a:r>
            <a:r>
              <a:rPr lang="en-US" sz="2500" dirty="0" smtClean="0"/>
              <a:t>1861 Charles Spurgeon, a famous Victorian preacher,  gave </a:t>
            </a:r>
            <a:r>
              <a:rPr lang="en-US" sz="2500" dirty="0"/>
              <a:t>a lecture </a:t>
            </a:r>
            <a:r>
              <a:rPr lang="en-US" sz="2500" dirty="0" smtClean="0"/>
              <a:t>entitled </a:t>
            </a:r>
            <a:r>
              <a:rPr lang="en-US" sz="2500" dirty="0"/>
              <a:t>‘The Gorilla and the Land he Inhabits’. It attracted more people than any other he had given. During his </a:t>
            </a:r>
            <a:r>
              <a:rPr lang="en-US" sz="2500" dirty="0" smtClean="0"/>
              <a:t>talk, </a:t>
            </a:r>
            <a:r>
              <a:rPr lang="en-US" sz="2500" dirty="0"/>
              <a:t>in which he had a stuffed gorilla on stage Spurgeon said: </a:t>
            </a:r>
          </a:p>
          <a:p>
            <a:pPr marL="0" indent="0">
              <a:buNone/>
            </a:pPr>
            <a:r>
              <a:rPr lang="en-US" sz="2500" dirty="0" smtClean="0"/>
              <a:t>‘There </a:t>
            </a:r>
            <a:r>
              <a:rPr lang="en-US" sz="2500" dirty="0"/>
              <a:t>is Mr. </a:t>
            </a:r>
            <a:r>
              <a:rPr lang="en-US" sz="2500" dirty="0" smtClean="0"/>
              <a:t>Darwin (pointing), </a:t>
            </a:r>
            <a:r>
              <a:rPr lang="en-US" sz="2500" dirty="0"/>
              <a:t>who at once is prepared to prove that our great-grandfather’s grandfather’s father—keep on for about a millennium or two—was a guinea-pig, and that we ourselves originally descended from oysters, or seaweeds, or starfishes . . . but I, for my own part, believe there is a great </a:t>
            </a:r>
            <a:r>
              <a:rPr lang="en-US" sz="2500" u="sng" dirty="0"/>
              <a:t>gulf</a:t>
            </a:r>
            <a:r>
              <a:rPr lang="en-US" sz="2500" dirty="0"/>
              <a:t> </a:t>
            </a:r>
            <a:r>
              <a:rPr lang="en-US" sz="2500" dirty="0" smtClean="0"/>
              <a:t>between </a:t>
            </a:r>
            <a:r>
              <a:rPr lang="en-US" sz="2500" dirty="0"/>
              <a:t>us, so that they who would pass from us to you (again turning to the gorilla) </a:t>
            </a:r>
            <a:r>
              <a:rPr lang="en-US" sz="2500" dirty="0" smtClean="0"/>
              <a:t>cannot. </a:t>
            </a:r>
            <a:r>
              <a:rPr lang="en-US" sz="2500" dirty="0"/>
              <a:t>At the same time, I do not wish to hold an argument with the philosopher who thinks himself related </a:t>
            </a:r>
            <a:r>
              <a:rPr lang="en-US" sz="2500" dirty="0" smtClean="0"/>
              <a:t>to </a:t>
            </a:r>
            <a:r>
              <a:rPr lang="en-US" sz="2500" dirty="0"/>
              <a:t>a </a:t>
            </a:r>
            <a:r>
              <a:rPr lang="en-US" sz="2500" dirty="0" smtClean="0"/>
              <a:t>gorilla.’</a:t>
            </a:r>
          </a:p>
          <a:p>
            <a:pPr marL="0" indent="0">
              <a:buNone/>
            </a:pPr>
            <a:r>
              <a:rPr lang="en-US" sz="2500" dirty="0" smtClean="0"/>
              <a:t>By 1889, there was a </a:t>
            </a:r>
            <a:r>
              <a:rPr lang="en-US" sz="2500" u="sng" dirty="0" smtClean="0"/>
              <a:t>cautious</a:t>
            </a:r>
            <a:r>
              <a:rPr lang="en-US" sz="2500" dirty="0" smtClean="0"/>
              <a:t> willingness to accept a relationship between the Bible and science. A paper written in this year, 3 years after the publication of Jekyll and Hyde, urged people to welcome new knowledge and developments in science. However, the impact of Darwin’s research on the world cannot be underestimated.  </a:t>
            </a:r>
            <a:endParaRPr lang="en-US" sz="2500" dirty="0"/>
          </a:p>
        </p:txBody>
      </p:sp>
      <p:sp>
        <p:nvSpPr>
          <p:cNvPr id="5" name="Title 1"/>
          <p:cNvSpPr>
            <a:spLocks noGrp="1"/>
          </p:cNvSpPr>
          <p:nvPr>
            <p:ph type="title"/>
          </p:nvPr>
        </p:nvSpPr>
        <p:spPr>
          <a:xfrm>
            <a:off x="251350" y="72728"/>
            <a:ext cx="6386512" cy="454678"/>
          </a:xfrm>
        </p:spPr>
        <p:txBody>
          <a:bodyPr>
            <a:normAutofit/>
          </a:bodyPr>
          <a:lstStyle/>
          <a:p>
            <a:r>
              <a:rPr lang="en-US" sz="2000" b="1" dirty="0"/>
              <a:t>2</a:t>
            </a:r>
            <a:r>
              <a:rPr lang="en-US" sz="2000" b="1" dirty="0" smtClean="0"/>
              <a:t>. READING </a:t>
            </a:r>
            <a:r>
              <a:rPr lang="en-US" sz="1200" b="1" dirty="0" smtClean="0"/>
              <a:t>Darwin and Doubt by Nigel Scotland</a:t>
            </a:r>
            <a:endParaRPr lang="en-US" sz="1200" b="1" dirty="0"/>
          </a:p>
        </p:txBody>
      </p:sp>
      <p:sp>
        <p:nvSpPr>
          <p:cNvPr id="6" name="TextBox 5"/>
          <p:cNvSpPr txBox="1"/>
          <p:nvPr/>
        </p:nvSpPr>
        <p:spPr>
          <a:xfrm>
            <a:off x="396861" y="426129"/>
            <a:ext cx="337351" cy="8494633"/>
          </a:xfrm>
          <a:prstGeom prst="rect">
            <a:avLst/>
          </a:prstGeom>
          <a:noFill/>
        </p:spPr>
        <p:txBody>
          <a:bodyPr wrap="square" rtlCol="0">
            <a:spAutoFit/>
          </a:bodyPr>
          <a:lstStyle/>
          <a:p>
            <a:r>
              <a:rPr lang="en-US" sz="1400" dirty="0" smtClean="0"/>
              <a:t>1</a:t>
            </a:r>
          </a:p>
          <a:p>
            <a:endParaRPr lang="en-US" sz="1400" dirty="0"/>
          </a:p>
          <a:p>
            <a:endParaRPr lang="en-US" sz="1400" dirty="0" smtClean="0"/>
          </a:p>
          <a:p>
            <a:endParaRPr lang="en-US" sz="1400" dirty="0"/>
          </a:p>
          <a:p>
            <a:endParaRPr lang="en-US" sz="1400" dirty="0" smtClean="0"/>
          </a:p>
          <a:p>
            <a:endParaRPr lang="en-US" sz="1400" dirty="0"/>
          </a:p>
          <a:p>
            <a:r>
              <a:rPr lang="en-US" sz="1400" dirty="0" smtClean="0"/>
              <a:t>2</a:t>
            </a:r>
          </a:p>
          <a:p>
            <a:endParaRPr lang="en-US" sz="1400" dirty="0"/>
          </a:p>
          <a:p>
            <a:endParaRPr lang="en-US" sz="1400" dirty="0" smtClean="0"/>
          </a:p>
          <a:p>
            <a:endParaRPr lang="en-US" sz="1400" dirty="0"/>
          </a:p>
          <a:p>
            <a:endParaRPr lang="en-US" sz="1400" dirty="0" smtClean="0"/>
          </a:p>
          <a:p>
            <a:endParaRPr lang="en-US" sz="1400" dirty="0"/>
          </a:p>
          <a:p>
            <a:r>
              <a:rPr lang="en-US" sz="1400" dirty="0" smtClean="0"/>
              <a:t>3</a:t>
            </a:r>
          </a:p>
          <a:p>
            <a:endParaRPr lang="en-US" sz="1400" dirty="0"/>
          </a:p>
          <a:p>
            <a:endParaRPr lang="en-US" sz="1400" dirty="0" smtClean="0"/>
          </a:p>
          <a:p>
            <a:r>
              <a:rPr lang="en-US" sz="1400" dirty="0" smtClean="0"/>
              <a:t>4</a:t>
            </a:r>
          </a:p>
          <a:p>
            <a:endParaRPr lang="en-US" sz="1400" dirty="0"/>
          </a:p>
          <a:p>
            <a:endParaRPr lang="en-US" sz="1400" dirty="0" smtClean="0"/>
          </a:p>
          <a:p>
            <a:endParaRPr lang="en-US" sz="1400" dirty="0"/>
          </a:p>
          <a:p>
            <a:r>
              <a:rPr lang="en-US" sz="1400" dirty="0" smtClean="0"/>
              <a:t>5</a:t>
            </a:r>
          </a:p>
          <a:p>
            <a:endParaRPr lang="en-US" sz="1400" dirty="0"/>
          </a:p>
          <a:p>
            <a:endParaRPr lang="en-US" sz="1400" dirty="0" smtClean="0"/>
          </a:p>
          <a:p>
            <a:endParaRPr lang="en-US" sz="1400" dirty="0"/>
          </a:p>
          <a:p>
            <a:r>
              <a:rPr lang="en-US" sz="1400" dirty="0" smtClean="0"/>
              <a:t>6</a:t>
            </a:r>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r>
              <a:rPr lang="en-US" sz="1400" dirty="0" smtClean="0"/>
              <a:t>7</a:t>
            </a:r>
          </a:p>
          <a:p>
            <a:endParaRPr lang="en-US" sz="1400" dirty="0"/>
          </a:p>
          <a:p>
            <a:endParaRPr lang="en-US" sz="1400" dirty="0" smtClean="0"/>
          </a:p>
          <a:p>
            <a:r>
              <a:rPr lang="en-US" sz="1400" dirty="0" smtClean="0"/>
              <a:t>8</a:t>
            </a:r>
          </a:p>
          <a:p>
            <a:endParaRPr lang="en-US" sz="1400" dirty="0"/>
          </a:p>
          <a:p>
            <a:endParaRPr lang="en-US" sz="1400" dirty="0" smtClean="0"/>
          </a:p>
          <a:p>
            <a:endParaRPr lang="en-US" sz="1400" dirty="0"/>
          </a:p>
          <a:p>
            <a:r>
              <a:rPr lang="en-US" sz="1400" dirty="0" smtClean="0"/>
              <a:t>9</a:t>
            </a:r>
          </a:p>
        </p:txBody>
      </p:sp>
    </p:spTree>
    <p:extLst>
      <p:ext uri="{BB962C8B-B14F-4D97-AF65-F5344CB8AC3E}">
        <p14:creationId xmlns:p14="http://schemas.microsoft.com/office/powerpoint/2010/main" val="188432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488" y="390617"/>
            <a:ext cx="5915025" cy="7845334"/>
          </a:xfrm>
        </p:spPr>
        <p:txBody>
          <a:bodyPr>
            <a:normAutofit/>
          </a:bodyPr>
          <a:lstStyle/>
          <a:p>
            <a:pPr marL="228600" indent="-228600">
              <a:buFont typeface="+mj-lt"/>
              <a:buAutoNum type="arabicPeriod"/>
            </a:pPr>
            <a:r>
              <a:rPr lang="en-US" sz="1200" dirty="0" smtClean="0"/>
              <a:t>Why did Darwin’s views challenge religious beliefs (para 1)</a:t>
            </a:r>
          </a:p>
          <a:p>
            <a:pPr marL="228600" indent="-228600">
              <a:buFont typeface="+mj-lt"/>
              <a:buAutoNum type="arabicPeriod"/>
            </a:pPr>
            <a:endParaRPr lang="en-US" sz="1200" dirty="0"/>
          </a:p>
          <a:p>
            <a:pPr marL="228600" indent="-228600">
              <a:buFont typeface="+mj-lt"/>
              <a:buAutoNum type="arabicPeriod"/>
            </a:pPr>
            <a:r>
              <a:rPr lang="en-US" sz="1200" dirty="0" smtClean="0"/>
              <a:t>Why did Darwin's views highlight the problem of suffering? (para 3)</a:t>
            </a:r>
          </a:p>
          <a:p>
            <a:pPr marL="228600" indent="-228600">
              <a:buFont typeface="+mj-lt"/>
              <a:buAutoNum type="arabicPeriod"/>
            </a:pPr>
            <a:endParaRPr lang="en-US" sz="1200" dirty="0"/>
          </a:p>
          <a:p>
            <a:pPr marL="228600" indent="-228600">
              <a:buFont typeface="+mj-lt"/>
              <a:buAutoNum type="arabicPeriod"/>
            </a:pPr>
            <a:r>
              <a:rPr lang="en-US" sz="1200" dirty="0" smtClean="0"/>
              <a:t>Why did Wilberforce disagree with Darwin? (para 5)</a:t>
            </a:r>
          </a:p>
          <a:p>
            <a:pPr marL="228600" indent="-228600">
              <a:buFont typeface="+mj-lt"/>
              <a:buAutoNum type="arabicPeriod"/>
            </a:pPr>
            <a:endParaRPr lang="en-US" sz="1200" dirty="0"/>
          </a:p>
          <a:p>
            <a:pPr marL="228600" indent="-228600">
              <a:buFont typeface="+mj-lt"/>
              <a:buAutoNum type="arabicPeriod"/>
            </a:pPr>
            <a:r>
              <a:rPr lang="en-US" sz="1200" dirty="0" smtClean="0"/>
              <a:t>What was Thomas Huxley’s main criticism of Wilberforce and his attack on Darwin? (para 6)</a:t>
            </a:r>
          </a:p>
          <a:p>
            <a:pPr marL="228600" indent="-228600">
              <a:buFont typeface="+mj-lt"/>
              <a:buAutoNum type="arabicPeriod"/>
            </a:pPr>
            <a:endParaRPr lang="en-US" sz="1200" dirty="0"/>
          </a:p>
          <a:p>
            <a:pPr marL="228600" indent="-228600">
              <a:buFont typeface="+mj-lt"/>
              <a:buAutoNum type="arabicPeriod"/>
            </a:pPr>
            <a:r>
              <a:rPr lang="en-US" sz="1200" dirty="0" smtClean="0"/>
              <a:t> How did people view Darwin’s arguments by the time Jekyll and Hyde was published in 1886? </a:t>
            </a:r>
          </a:p>
          <a:p>
            <a:pPr marL="228600" indent="-228600">
              <a:buFont typeface="+mj-lt"/>
              <a:buAutoNum type="arabicPeriod"/>
            </a:pPr>
            <a:endParaRPr lang="en-US" sz="1200" dirty="0"/>
          </a:p>
          <a:p>
            <a:pPr marL="228600" indent="-228600">
              <a:buFont typeface="+mj-lt"/>
              <a:buAutoNum type="arabicPeriod"/>
            </a:pPr>
            <a:endParaRPr lang="en-US" sz="1200" dirty="0" smtClean="0"/>
          </a:p>
        </p:txBody>
      </p:sp>
    </p:spTree>
    <p:extLst>
      <p:ext uri="{BB962C8B-B14F-4D97-AF65-F5344CB8AC3E}">
        <p14:creationId xmlns:p14="http://schemas.microsoft.com/office/powerpoint/2010/main" val="1966366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a:t>3</a:t>
            </a:r>
            <a:r>
              <a:rPr lang="en-US" sz="2000" b="1" dirty="0" smtClean="0"/>
              <a:t>. DEVELOPING SOPHISTICATED VOCABULARY</a:t>
            </a:r>
            <a:endParaRPr lang="en-US" sz="2000" b="1" dirty="0"/>
          </a:p>
        </p:txBody>
      </p:sp>
      <p:graphicFrame>
        <p:nvGraphicFramePr>
          <p:cNvPr id="12" name="Table 11"/>
          <p:cNvGraphicFramePr>
            <a:graphicFrameLocks noGrp="1"/>
          </p:cNvGraphicFramePr>
          <p:nvPr>
            <p:extLst>
              <p:ext uri="{D42A27DB-BD31-4B8C-83A1-F6EECF244321}">
                <p14:modId xmlns:p14="http://schemas.microsoft.com/office/powerpoint/2010/main" val="1332250564"/>
              </p:ext>
            </p:extLst>
          </p:nvPr>
        </p:nvGraphicFramePr>
        <p:xfrm>
          <a:off x="325540" y="866549"/>
          <a:ext cx="6200777" cy="5721570"/>
        </p:xfrm>
        <a:graphic>
          <a:graphicData uri="http://schemas.openxmlformats.org/drawingml/2006/table">
            <a:tbl>
              <a:tblPr firstRow="1" bandRow="1">
                <a:tableStyleId>{5940675A-B579-460E-94D1-54222C63F5DA}</a:tableStyleId>
              </a:tblPr>
              <a:tblGrid>
                <a:gridCol w="1214438"/>
                <a:gridCol w="1343025"/>
                <a:gridCol w="3643314"/>
              </a:tblGrid>
              <a:tr h="245436">
                <a:tc>
                  <a:txBody>
                    <a:bodyPr/>
                    <a:lstStyle/>
                    <a:p>
                      <a:pPr marL="0" indent="0">
                        <a:buNone/>
                      </a:pPr>
                      <a:r>
                        <a:rPr lang="en-US" sz="1200" dirty="0" smtClean="0"/>
                        <a:t>Simple term</a:t>
                      </a:r>
                      <a:endParaRPr lang="en-US" sz="1200" dirty="0"/>
                    </a:p>
                  </a:txBody>
                  <a:tcPr/>
                </a:tc>
                <a:tc>
                  <a:txBody>
                    <a:bodyPr/>
                    <a:lstStyle/>
                    <a:p>
                      <a:r>
                        <a:rPr lang="en-US" sz="1200" dirty="0" smtClean="0"/>
                        <a:t>Synonym</a:t>
                      </a:r>
                      <a:r>
                        <a:rPr lang="en-US" sz="1200" baseline="0" dirty="0" smtClean="0"/>
                        <a:t> </a:t>
                      </a:r>
                      <a:r>
                        <a:rPr lang="en-US" sz="1200" dirty="0" smtClean="0"/>
                        <a:t>Answer</a:t>
                      </a:r>
                      <a:endParaRPr lang="en-US" sz="1200" dirty="0"/>
                    </a:p>
                  </a:txBody>
                  <a:tcPr/>
                </a:tc>
                <a:tc>
                  <a:txBody>
                    <a:bodyPr/>
                    <a:lstStyle/>
                    <a:p>
                      <a:r>
                        <a:rPr lang="en-US" sz="1200" dirty="0" smtClean="0"/>
                        <a:t>Words to choose from? </a:t>
                      </a:r>
                      <a:endParaRPr lang="en-US" sz="1200" dirty="0"/>
                    </a:p>
                  </a:txBody>
                  <a:tcPr/>
                </a:tc>
              </a:tr>
              <a:tr h="453285">
                <a:tc>
                  <a:txBody>
                    <a:bodyPr/>
                    <a:lstStyle/>
                    <a:p>
                      <a:r>
                        <a:rPr lang="en-US" sz="1200" dirty="0" smtClean="0"/>
                        <a:t>raised</a:t>
                      </a:r>
                      <a:endParaRPr lang="en-US" sz="1200" dirty="0"/>
                    </a:p>
                  </a:txBody>
                  <a:tcPr/>
                </a:tc>
                <a:tc>
                  <a:txBody>
                    <a:bodyPr/>
                    <a:lstStyle/>
                    <a:p>
                      <a:endParaRPr lang="en-US" sz="1200" dirty="0"/>
                    </a:p>
                  </a:txBody>
                  <a:tcPr/>
                </a:tc>
                <a:tc rowSpan="12">
                  <a:txBody>
                    <a:bodyPr/>
                    <a:lstStyle/>
                    <a:p>
                      <a:r>
                        <a:rPr lang="en-US" sz="1200" dirty="0" smtClean="0"/>
                        <a:t>reluctant</a:t>
                      </a:r>
                    </a:p>
                    <a:p>
                      <a:r>
                        <a:rPr lang="en-US" sz="1200" dirty="0" smtClean="0"/>
                        <a:t>literal</a:t>
                      </a:r>
                    </a:p>
                    <a:p>
                      <a:r>
                        <a:rPr lang="en-US" sz="1200" dirty="0" smtClean="0"/>
                        <a:t>posed</a:t>
                      </a:r>
                    </a:p>
                    <a:p>
                      <a:r>
                        <a:rPr lang="en-US" sz="1200" dirty="0" smtClean="0"/>
                        <a:t>preceded</a:t>
                      </a:r>
                    </a:p>
                    <a:p>
                      <a:r>
                        <a:rPr lang="en-US" sz="1200" dirty="0" smtClean="0"/>
                        <a:t>explicit</a:t>
                      </a:r>
                    </a:p>
                    <a:p>
                      <a:r>
                        <a:rPr lang="en-US" sz="1200" dirty="0" smtClean="0"/>
                        <a:t>notion</a:t>
                      </a:r>
                    </a:p>
                    <a:p>
                      <a:r>
                        <a:rPr lang="en-US" sz="1200" dirty="0" smtClean="0"/>
                        <a:t>modified</a:t>
                      </a:r>
                    </a:p>
                    <a:p>
                      <a:r>
                        <a:rPr lang="en-US" sz="1200" dirty="0" smtClean="0"/>
                        <a:t>incompatible</a:t>
                      </a:r>
                    </a:p>
                    <a:p>
                      <a:r>
                        <a:rPr lang="en-US" sz="1200" dirty="0" smtClean="0"/>
                        <a:t>evoked</a:t>
                      </a:r>
                    </a:p>
                    <a:p>
                      <a:r>
                        <a:rPr lang="en-US" sz="1200" dirty="0" smtClean="0"/>
                        <a:t>grave</a:t>
                      </a:r>
                    </a:p>
                    <a:p>
                      <a:r>
                        <a:rPr lang="en-US" sz="1200" dirty="0" smtClean="0"/>
                        <a:t>gulf</a:t>
                      </a:r>
                    </a:p>
                    <a:p>
                      <a:r>
                        <a:rPr lang="en-US" sz="1200" dirty="0" smtClean="0"/>
                        <a:t>cautious</a:t>
                      </a:r>
                      <a:endParaRPr lang="en-US" sz="1200" dirty="0"/>
                    </a:p>
                  </a:txBody>
                  <a:tcPr/>
                </a:tc>
              </a:tr>
              <a:tr h="453285">
                <a:tc>
                  <a:txBody>
                    <a:bodyPr/>
                    <a:lstStyle/>
                    <a:p>
                      <a:r>
                        <a:rPr lang="en-US" sz="1200" dirty="0" smtClean="0"/>
                        <a:t>come before</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idea, belief</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factual</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unsuitable,</a:t>
                      </a:r>
                      <a:r>
                        <a:rPr lang="en-US" sz="1200" baseline="0" dirty="0" smtClean="0"/>
                        <a:t> different</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bring about, cause</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unwilling</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gap</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changed</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serious</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clear</a:t>
                      </a:r>
                      <a:endParaRPr lang="en-US" sz="1200" dirty="0"/>
                    </a:p>
                  </a:txBody>
                  <a:tcPr/>
                </a:tc>
                <a:tc>
                  <a:txBody>
                    <a:bodyPr/>
                    <a:lstStyle/>
                    <a:p>
                      <a:endParaRPr lang="en-US" sz="1200" dirty="0"/>
                    </a:p>
                  </a:txBody>
                  <a:tcPr/>
                </a:tc>
                <a:tc vMerge="1">
                  <a:txBody>
                    <a:bodyPr/>
                    <a:lstStyle/>
                    <a:p>
                      <a:endParaRPr lang="en-US" sz="1200" dirty="0"/>
                    </a:p>
                  </a:txBody>
                  <a:tcPr/>
                </a:tc>
              </a:tr>
              <a:tr h="453285">
                <a:tc>
                  <a:txBody>
                    <a:bodyPr/>
                    <a:lstStyle/>
                    <a:p>
                      <a:r>
                        <a:rPr lang="en-US" sz="1200" dirty="0" smtClean="0"/>
                        <a:t>careful</a:t>
                      </a:r>
                      <a:endParaRPr lang="en-US" sz="1200" dirty="0"/>
                    </a:p>
                  </a:txBody>
                  <a:tcPr/>
                </a:tc>
                <a:tc>
                  <a:txBody>
                    <a:bodyPr/>
                    <a:lstStyle/>
                    <a:p>
                      <a:endParaRPr lang="en-US" sz="1200" dirty="0"/>
                    </a:p>
                  </a:txBody>
                  <a:tcPr/>
                </a:tc>
                <a:tc vMerge="1">
                  <a:txBody>
                    <a:bodyPr/>
                    <a:lstStyle/>
                    <a:p>
                      <a:endParaRPr lang="en-US" sz="1200" dirty="0"/>
                    </a:p>
                  </a:txBody>
                  <a:tcPr/>
                </a:tc>
              </a:tr>
            </a:tbl>
          </a:graphicData>
        </a:graphic>
      </p:graphicFrame>
      <p:sp>
        <p:nvSpPr>
          <p:cNvPr id="3" name="TextBox 2"/>
          <p:cNvSpPr txBox="1"/>
          <p:nvPr/>
        </p:nvSpPr>
        <p:spPr>
          <a:xfrm>
            <a:off x="293896" y="589550"/>
            <a:ext cx="6264067" cy="276999"/>
          </a:xfrm>
          <a:prstGeom prst="rect">
            <a:avLst/>
          </a:prstGeom>
          <a:noFill/>
        </p:spPr>
        <p:txBody>
          <a:bodyPr wrap="square" rtlCol="0">
            <a:spAutoFit/>
          </a:bodyPr>
          <a:lstStyle/>
          <a:p>
            <a:r>
              <a:rPr lang="en-US" sz="1200" dirty="0" smtClean="0"/>
              <a:t>Complete the table finding synonyms from the reading </a:t>
            </a:r>
            <a:r>
              <a:rPr lang="en-US" sz="1200" b="1" dirty="0" smtClean="0"/>
              <a:t>DARWIN &amp; DOUBT</a:t>
            </a:r>
            <a:endParaRPr lang="en-US" sz="1200" b="1" dirty="0"/>
          </a:p>
        </p:txBody>
      </p:sp>
      <p:sp>
        <p:nvSpPr>
          <p:cNvPr id="4" name="TextBox 3"/>
          <p:cNvSpPr txBox="1"/>
          <p:nvPr/>
        </p:nvSpPr>
        <p:spPr>
          <a:xfrm>
            <a:off x="325540" y="6674266"/>
            <a:ext cx="6391454"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dirty="0" smtClean="0"/>
              <a:t>2. Summarise the article using as many of the sophisticated words from the original text as possible. </a:t>
            </a:r>
          </a:p>
          <a:p>
            <a:endParaRPr lang="en-US" sz="1200" dirty="0" smtClean="0"/>
          </a:p>
          <a:p>
            <a:endParaRPr lang="en-US" sz="1200" dirty="0" smtClean="0"/>
          </a:p>
          <a:p>
            <a:endParaRPr lang="en-US" sz="1200" dirty="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a:p>
        </p:txBody>
      </p:sp>
    </p:spTree>
    <p:extLst>
      <p:ext uri="{BB962C8B-B14F-4D97-AF65-F5344CB8AC3E}">
        <p14:creationId xmlns:p14="http://schemas.microsoft.com/office/powerpoint/2010/main" val="1277728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a:t>4</a:t>
            </a:r>
            <a:r>
              <a:rPr lang="en-US" sz="2000" b="1" dirty="0" smtClean="0"/>
              <a:t>. READING</a:t>
            </a:r>
            <a:endParaRPr lang="en-US" sz="2000" b="1" dirty="0"/>
          </a:p>
        </p:txBody>
      </p:sp>
      <p:sp>
        <p:nvSpPr>
          <p:cNvPr id="8" name="Rectangle 7"/>
          <p:cNvSpPr/>
          <p:nvPr/>
        </p:nvSpPr>
        <p:spPr>
          <a:xfrm>
            <a:off x="621888" y="770912"/>
            <a:ext cx="6054120" cy="461665"/>
          </a:xfrm>
          <a:prstGeom prst="rect">
            <a:avLst/>
          </a:prstGeom>
        </p:spPr>
        <p:txBody>
          <a:bodyPr wrap="square">
            <a:spAutoFit/>
          </a:bodyPr>
          <a:lstStyle/>
          <a:p>
            <a:endParaRPr lang="en-US" sz="1200" dirty="0"/>
          </a:p>
          <a:p>
            <a:endParaRPr lang="en-US" sz="1200" dirty="0"/>
          </a:p>
        </p:txBody>
      </p:sp>
      <p:sp>
        <p:nvSpPr>
          <p:cNvPr id="7" name="Rectangle 6"/>
          <p:cNvSpPr/>
          <p:nvPr/>
        </p:nvSpPr>
        <p:spPr>
          <a:xfrm>
            <a:off x="1473486" y="124581"/>
            <a:ext cx="5384514" cy="584775"/>
          </a:xfrm>
          <a:prstGeom prst="rect">
            <a:avLst/>
          </a:prstGeom>
        </p:spPr>
        <p:txBody>
          <a:bodyPr wrap="square">
            <a:spAutoFit/>
          </a:bodyPr>
          <a:lstStyle/>
          <a:p>
            <a:pPr fontAlgn="base"/>
            <a:r>
              <a:rPr lang="en-US" b="1" dirty="0">
                <a:solidFill>
                  <a:srgbClr val="1E1E1E"/>
                </a:solidFill>
                <a:latin typeface="Helmet" charset="0"/>
              </a:rPr>
              <a:t>The Real Jekyll &amp; Hyde? The Deacon Brodie </a:t>
            </a:r>
            <a:r>
              <a:rPr lang="en-US" b="1" dirty="0" smtClean="0">
                <a:solidFill>
                  <a:srgbClr val="1E1E1E"/>
                </a:solidFill>
                <a:latin typeface="Helmet" charset="0"/>
              </a:rPr>
              <a:t>story</a:t>
            </a:r>
          </a:p>
          <a:p>
            <a:pPr fontAlgn="base"/>
            <a:r>
              <a:rPr lang="en-US" sz="1400" b="1" i="0" dirty="0" smtClean="0">
                <a:solidFill>
                  <a:srgbClr val="1E1E1E"/>
                </a:solidFill>
                <a:effectLst/>
                <a:latin typeface="Helmet" charset="0"/>
              </a:rPr>
              <a:t>by Steven </a:t>
            </a:r>
            <a:r>
              <a:rPr lang="en-US" sz="1400" b="1" i="0" dirty="0" err="1" smtClean="0">
                <a:solidFill>
                  <a:srgbClr val="1E1E1E"/>
                </a:solidFill>
                <a:effectLst/>
                <a:latin typeface="Helmet" charset="0"/>
              </a:rPr>
              <a:t>Brockenhurst</a:t>
            </a:r>
            <a:r>
              <a:rPr lang="en-US" sz="1400" b="1" i="0" dirty="0" smtClean="0">
                <a:solidFill>
                  <a:srgbClr val="1E1E1E"/>
                </a:solidFill>
                <a:effectLst/>
                <a:latin typeface="Helmet" charset="0"/>
              </a:rPr>
              <a:t> for BBC</a:t>
            </a:r>
            <a:endParaRPr lang="en-US" sz="1400" b="1" i="0" dirty="0">
              <a:solidFill>
                <a:srgbClr val="1E1E1E"/>
              </a:solidFill>
              <a:effectLst/>
              <a:latin typeface="Helmet" charset="0"/>
            </a:endParaRPr>
          </a:p>
        </p:txBody>
      </p:sp>
      <p:sp>
        <p:nvSpPr>
          <p:cNvPr id="10" name="TextBox 9"/>
          <p:cNvSpPr txBox="1"/>
          <p:nvPr/>
        </p:nvSpPr>
        <p:spPr>
          <a:xfrm>
            <a:off x="562866" y="709356"/>
            <a:ext cx="6054120" cy="8032968"/>
          </a:xfrm>
          <a:prstGeom prst="rect">
            <a:avLst/>
          </a:prstGeom>
          <a:noFill/>
        </p:spPr>
        <p:txBody>
          <a:bodyPr wrap="square" rtlCol="0">
            <a:spAutoFit/>
          </a:bodyPr>
          <a:lstStyle/>
          <a:p>
            <a:pPr fontAlgn="base"/>
            <a:r>
              <a:rPr lang="en-US" sz="1200" dirty="0" smtClean="0"/>
              <a:t>	On </a:t>
            </a:r>
            <a:r>
              <a:rPr lang="en-US" sz="1200" dirty="0"/>
              <a:t>1 October 1788 William Brodie was hanged for theft in the </a:t>
            </a:r>
            <a:r>
              <a:rPr lang="en-US" sz="1200" dirty="0" err="1"/>
              <a:t>Lawnmarket</a:t>
            </a:r>
            <a:r>
              <a:rPr lang="en-US" sz="1200" dirty="0"/>
              <a:t> in front of a crowd that was the largest seen in living memory. </a:t>
            </a:r>
            <a:r>
              <a:rPr lang="en-US" sz="1200" dirty="0" smtClean="0"/>
              <a:t>He </a:t>
            </a:r>
            <a:r>
              <a:rPr lang="en-US" sz="1200" dirty="0"/>
              <a:t>strode out to the gallows in fine clothes and a powdered wig. A fitting end to an extraordinary </a:t>
            </a:r>
            <a:r>
              <a:rPr lang="en-US" sz="1200" dirty="0" smtClean="0"/>
              <a:t>life. It </a:t>
            </a:r>
            <a:r>
              <a:rPr lang="en-US" sz="1200" dirty="0"/>
              <a:t>is said that Brodie's double life was the inspiration for Edinburgh author Robert Louis Stevenson's </a:t>
            </a:r>
            <a:r>
              <a:rPr lang="en-US" sz="1200" u="sng" dirty="0"/>
              <a:t>infamous </a:t>
            </a:r>
            <a:r>
              <a:rPr lang="en-US" sz="1200" dirty="0"/>
              <a:t>character </a:t>
            </a:r>
            <a:r>
              <a:rPr lang="en-US" sz="1200" dirty="0" err="1"/>
              <a:t>Dr</a:t>
            </a:r>
            <a:r>
              <a:rPr lang="en-US" sz="1200" dirty="0"/>
              <a:t> Jekyll and </a:t>
            </a:r>
            <a:r>
              <a:rPr lang="en-US" sz="1200" dirty="0" err="1"/>
              <a:t>Mr</a:t>
            </a:r>
            <a:r>
              <a:rPr lang="en-US" sz="1200" dirty="0"/>
              <a:t> Hyde, which was published a century later.</a:t>
            </a:r>
          </a:p>
          <a:p>
            <a:pPr fontAlgn="base"/>
            <a:r>
              <a:rPr lang="en-US" sz="1200" dirty="0" smtClean="0"/>
              <a:t>	But </a:t>
            </a:r>
            <a:r>
              <a:rPr lang="en-US" sz="1200" dirty="0"/>
              <a:t>who was Deacon </a:t>
            </a:r>
            <a:r>
              <a:rPr lang="en-US" sz="1200" dirty="0" smtClean="0"/>
              <a:t>Brodie? He </a:t>
            </a:r>
            <a:r>
              <a:rPr lang="en-US" sz="1200" dirty="0"/>
              <a:t>was 47 when he was hanged and until his arrest had managed to maintain the </a:t>
            </a:r>
            <a:r>
              <a:rPr lang="en-US" sz="1200" u="sng" dirty="0"/>
              <a:t>illusion</a:t>
            </a:r>
            <a:r>
              <a:rPr lang="en-US" sz="1200" dirty="0"/>
              <a:t> of being a respectable </a:t>
            </a:r>
            <a:r>
              <a:rPr lang="en-US" sz="1200" dirty="0" smtClean="0"/>
              <a:t>craftsman, his </a:t>
            </a:r>
            <a:r>
              <a:rPr lang="en-US" sz="1200" dirty="0"/>
              <a:t>trade </a:t>
            </a:r>
            <a:r>
              <a:rPr lang="en-US" sz="1200" dirty="0" smtClean="0"/>
              <a:t>-a cabinet-maker. </a:t>
            </a:r>
            <a:r>
              <a:rPr lang="en-US" sz="1200" dirty="0"/>
              <a:t> </a:t>
            </a:r>
            <a:r>
              <a:rPr lang="en-US" sz="1200" dirty="0" smtClean="0"/>
              <a:t>"He was </a:t>
            </a:r>
            <a:r>
              <a:rPr lang="en-US" sz="1200" dirty="0"/>
              <a:t>respectable, he was the sort of person whom </a:t>
            </a:r>
            <a:r>
              <a:rPr lang="en-US" sz="1200" dirty="0" smtClean="0"/>
              <a:t>people were </a:t>
            </a:r>
            <a:r>
              <a:rPr lang="en-US" sz="1200" dirty="0"/>
              <a:t>supposed to look up to," says Edinburgh University historian Owen Dudley Edwards</a:t>
            </a:r>
            <a:r>
              <a:rPr lang="en-US" sz="1200" dirty="0" smtClean="0"/>
              <a:t>. So </a:t>
            </a:r>
            <a:r>
              <a:rPr lang="en-US" sz="1200" dirty="0"/>
              <a:t>Brodie, as a representative of a </a:t>
            </a:r>
            <a:r>
              <a:rPr lang="en-US" sz="1200" dirty="0" smtClean="0"/>
              <a:t>guild of master craftsmen, </a:t>
            </a:r>
            <a:r>
              <a:rPr lang="en-US" sz="1200" dirty="0"/>
              <a:t>was given a position of influence in the running of the city.</a:t>
            </a:r>
          </a:p>
          <a:p>
            <a:pPr fontAlgn="base"/>
            <a:r>
              <a:rPr lang="en-US" sz="1200" dirty="0" smtClean="0"/>
              <a:t>	Brodie </a:t>
            </a:r>
            <a:r>
              <a:rPr lang="en-US" sz="1200" dirty="0" err="1" smtClean="0"/>
              <a:t>specialised</a:t>
            </a:r>
            <a:r>
              <a:rPr lang="en-US" sz="1200" dirty="0" smtClean="0"/>
              <a:t> </a:t>
            </a:r>
            <a:r>
              <a:rPr lang="en-US" sz="1200" dirty="0"/>
              <a:t>in domestic furniture such a cupboards and cabinets - crucially, he was also a talented </a:t>
            </a:r>
            <a:r>
              <a:rPr lang="en-US" sz="1200" dirty="0" smtClean="0"/>
              <a:t>locksmith. Through </a:t>
            </a:r>
            <a:r>
              <a:rPr lang="en-US" sz="1200" dirty="0"/>
              <a:t>his work he had access to the houses of very rich people and was able to make impressions of keys which meant he could come back at night and rob </a:t>
            </a:r>
            <a:r>
              <a:rPr lang="en-US" sz="1200" dirty="0" smtClean="0"/>
              <a:t>them. It </a:t>
            </a:r>
            <a:r>
              <a:rPr lang="en-US" sz="1200" dirty="0"/>
              <a:t>is thought his criminal career began in 1768 when he copied keys to a bank door and stole £800.</a:t>
            </a:r>
          </a:p>
          <a:p>
            <a:pPr fontAlgn="base"/>
            <a:r>
              <a:rPr lang="en-US" sz="1200" dirty="0" smtClean="0"/>
              <a:t>	But </a:t>
            </a:r>
            <a:r>
              <a:rPr lang="en-US" sz="1200" dirty="0"/>
              <a:t>it was not until more than a decade later that Brodie's crime spree got going </a:t>
            </a:r>
            <a:r>
              <a:rPr lang="en-US" sz="1200" dirty="0" smtClean="0"/>
              <a:t>properly. Brodie's </a:t>
            </a:r>
            <a:r>
              <a:rPr lang="en-US" sz="1200" dirty="0"/>
              <a:t>father died of palsy in 1782 and the son became a wealthy </a:t>
            </a:r>
            <a:r>
              <a:rPr lang="en-US" sz="1200" dirty="0" smtClean="0"/>
              <a:t>man. His </a:t>
            </a:r>
            <a:r>
              <a:rPr lang="en-US" sz="1200" dirty="0"/>
              <a:t>father left him £10,000 in cash alone, a fortune in those days, plus at least four houses and the </a:t>
            </a:r>
            <a:r>
              <a:rPr lang="en-US" sz="1200" dirty="0" smtClean="0"/>
              <a:t>business. But </a:t>
            </a:r>
            <a:r>
              <a:rPr lang="en-US" sz="1200" dirty="0"/>
              <a:t>by this time his lifestyle was getting very </a:t>
            </a:r>
            <a:r>
              <a:rPr lang="en-US" sz="1200" dirty="0" smtClean="0"/>
              <a:t>expensive.  He </a:t>
            </a:r>
            <a:r>
              <a:rPr lang="en-US" sz="1200" dirty="0"/>
              <a:t>had been a member of The Cape, the most </a:t>
            </a:r>
            <a:r>
              <a:rPr lang="en-US" sz="1200" u="sng" dirty="0"/>
              <a:t>exclusive</a:t>
            </a:r>
            <a:r>
              <a:rPr lang="en-US" sz="1200" dirty="0"/>
              <a:t> club in Edinburgh, but over time his interests turned to a </a:t>
            </a:r>
            <a:r>
              <a:rPr lang="en-US" sz="1200" u="sng" dirty="0"/>
              <a:t>disreputable</a:t>
            </a:r>
            <a:r>
              <a:rPr lang="en-US" sz="1200" dirty="0"/>
              <a:t> tavern in </a:t>
            </a:r>
            <a:r>
              <a:rPr lang="en-US" sz="1200" dirty="0" err="1"/>
              <a:t>Fleshmarket</a:t>
            </a:r>
            <a:r>
              <a:rPr lang="en-US" sz="1200" dirty="0"/>
              <a:t> Close, which was </a:t>
            </a:r>
            <a:r>
              <a:rPr lang="en-US" sz="1200" u="sng" dirty="0"/>
              <a:t>notorious</a:t>
            </a:r>
            <a:r>
              <a:rPr lang="en-US" sz="1200" dirty="0"/>
              <a:t> for late-night drinking and gambling with cards and </a:t>
            </a:r>
            <a:r>
              <a:rPr lang="en-US" sz="1200" dirty="0" smtClean="0"/>
              <a:t>dice. He </a:t>
            </a:r>
            <a:r>
              <a:rPr lang="en-US" sz="1200" dirty="0"/>
              <a:t>was also keen on gambling on cock fighting</a:t>
            </a:r>
            <a:r>
              <a:rPr lang="en-US" sz="1200" dirty="0" smtClean="0"/>
              <a:t>. "</a:t>
            </a:r>
            <a:r>
              <a:rPr lang="en-US" sz="1200" dirty="0"/>
              <a:t>He would appear to have lost a lot of money," says criminal lawyer Iain </a:t>
            </a:r>
            <a:r>
              <a:rPr lang="en-US" sz="1200" dirty="0" err="1" smtClean="0"/>
              <a:t>MacDhugaill</a:t>
            </a:r>
            <a:r>
              <a:rPr lang="en-US" sz="1200" dirty="0" smtClean="0"/>
              <a:t>.  In </a:t>
            </a:r>
            <a:r>
              <a:rPr lang="en-US" sz="1200" dirty="0"/>
              <a:t>addition to his gambling, he was also supporting two mistresses and five children. </a:t>
            </a:r>
            <a:r>
              <a:rPr lang="en-US" sz="1200" dirty="0" smtClean="0"/>
              <a:t> He </a:t>
            </a:r>
            <a:r>
              <a:rPr lang="en-US" sz="1200" dirty="0"/>
              <a:t>ran up debts during the night but his daytime business was </a:t>
            </a:r>
            <a:r>
              <a:rPr lang="en-US" sz="1200" u="sng" dirty="0"/>
              <a:t>thriving</a:t>
            </a:r>
            <a:r>
              <a:rPr lang="en-US" sz="1200" dirty="0" smtClean="0"/>
              <a:t>.</a:t>
            </a:r>
          </a:p>
          <a:p>
            <a:pPr fontAlgn="base"/>
            <a:r>
              <a:rPr lang="en-US" sz="1200" dirty="0" smtClean="0"/>
              <a:t>	In </a:t>
            </a:r>
            <a:r>
              <a:rPr lang="en-US" sz="1200" dirty="0"/>
              <a:t>the summer of 1786 an unusual Englishman arrived in the city. </a:t>
            </a:r>
            <a:r>
              <a:rPr lang="en-US" sz="1200" dirty="0" smtClean="0"/>
              <a:t> Things </a:t>
            </a:r>
            <a:r>
              <a:rPr lang="en-US" sz="1200" dirty="0"/>
              <a:t>might have turned out differently if George Smith and Brodie had never </a:t>
            </a:r>
            <a:r>
              <a:rPr lang="en-US" sz="1200" dirty="0" smtClean="0"/>
              <a:t>met. The </a:t>
            </a:r>
            <a:r>
              <a:rPr lang="en-US" sz="1200" dirty="0"/>
              <a:t>pair soon became extremely busy targeting businesses and private homes in the Old </a:t>
            </a:r>
            <a:r>
              <a:rPr lang="en-US" sz="1200" dirty="0" smtClean="0"/>
              <a:t>Town. Before </a:t>
            </a:r>
            <a:r>
              <a:rPr lang="en-US" sz="1200" dirty="0"/>
              <a:t>long they got involved with another two criminals, John Brown and Andrew Ainslie</a:t>
            </a:r>
            <a:r>
              <a:rPr lang="en-US" sz="1200" dirty="0" smtClean="0"/>
              <a:t>.</a:t>
            </a:r>
            <a:r>
              <a:rPr lang="en-US" sz="1200" dirty="0"/>
              <a:t> Shortly after this they stole the ceremonial mace from the University of </a:t>
            </a:r>
            <a:r>
              <a:rPr lang="en-US" sz="1200" dirty="0" smtClean="0"/>
              <a:t>Edinburgh. The </a:t>
            </a:r>
            <a:r>
              <a:rPr lang="en-US" sz="1200" dirty="0"/>
              <a:t>gang were riding high and decided on their most daring crime yet</a:t>
            </a:r>
            <a:r>
              <a:rPr lang="en-US" sz="1200" dirty="0" smtClean="0"/>
              <a:t>. "</a:t>
            </a:r>
            <a:r>
              <a:rPr lang="en-US" sz="1200" dirty="0"/>
              <a:t>They tried, very </a:t>
            </a:r>
            <a:r>
              <a:rPr lang="en-US" sz="1200" u="sng" dirty="0"/>
              <a:t>audaciously,</a:t>
            </a:r>
            <a:r>
              <a:rPr lang="en-US" sz="1200" dirty="0"/>
              <a:t> to steal the </a:t>
            </a:r>
            <a:r>
              <a:rPr lang="en-US" sz="1200" dirty="0" smtClean="0"/>
              <a:t>collected taxes of </a:t>
            </a:r>
            <a:r>
              <a:rPr lang="en-US" sz="1200" dirty="0"/>
              <a:t>Scotland," says author Rick </a:t>
            </a:r>
            <a:r>
              <a:rPr lang="en-US" sz="1200" dirty="0" smtClean="0"/>
              <a:t>Wilson. For </a:t>
            </a:r>
            <a:r>
              <a:rPr lang="en-US" sz="1200" dirty="0"/>
              <a:t>this job, possibly for the first time, the gang were armed with pistols and, also unusually for them, they broke </a:t>
            </a:r>
            <a:r>
              <a:rPr lang="en-US" sz="1200" dirty="0" smtClean="0"/>
              <a:t>in. They </a:t>
            </a:r>
            <a:r>
              <a:rPr lang="en-US" sz="1200" dirty="0"/>
              <a:t>were disturbed and fled with just £16. It was a </a:t>
            </a:r>
            <a:r>
              <a:rPr lang="en-US" sz="1200" u="sng" dirty="0"/>
              <a:t>fiasco</a:t>
            </a:r>
            <a:r>
              <a:rPr lang="en-US" sz="1200" dirty="0"/>
              <a:t> and it led to the gang falling </a:t>
            </a:r>
            <a:r>
              <a:rPr lang="en-US" sz="1200" dirty="0" smtClean="0"/>
              <a:t>out. John </a:t>
            </a:r>
            <a:r>
              <a:rPr lang="en-US" sz="1200" dirty="0"/>
              <a:t>Brown was tempted by the reward of £150 being offered for information about a previous robbery and went to the </a:t>
            </a:r>
            <a:r>
              <a:rPr lang="en-US" sz="1200" dirty="0" smtClean="0"/>
              <a:t>sheriff to </a:t>
            </a:r>
            <a:r>
              <a:rPr lang="en-US" sz="1200" dirty="0"/>
              <a:t>name Ainslie and Smith as the </a:t>
            </a:r>
            <a:r>
              <a:rPr lang="en-US" sz="1200" dirty="0" smtClean="0"/>
              <a:t>culprits. When </a:t>
            </a:r>
            <a:r>
              <a:rPr lang="en-US" sz="1200" dirty="0"/>
              <a:t>they were arrested Brodie feared the game was up and prepared to flee. He took the stagecoach to London and then a ship to </a:t>
            </a:r>
            <a:r>
              <a:rPr lang="en-US" sz="1200" dirty="0" smtClean="0"/>
              <a:t>Holland. But </a:t>
            </a:r>
            <a:r>
              <a:rPr lang="en-US" sz="1200" dirty="0"/>
              <a:t>the reward for Brodie's capture led to him being tracked down and discovered as he hid in a cupboard in an inn.</a:t>
            </a:r>
          </a:p>
          <a:p>
            <a:pPr fontAlgn="base"/>
            <a:r>
              <a:rPr lang="en-US" sz="1200" dirty="0" smtClean="0"/>
              <a:t>	He </a:t>
            </a:r>
            <a:r>
              <a:rPr lang="en-US" sz="1200" dirty="0"/>
              <a:t>was returned to Edinburgh where he stood trial with </a:t>
            </a:r>
            <a:r>
              <a:rPr lang="en-US" sz="1200" dirty="0" smtClean="0"/>
              <a:t>Smith. His </a:t>
            </a:r>
            <a:r>
              <a:rPr lang="en-US" sz="1200" dirty="0"/>
              <a:t>trial lasted just 21 </a:t>
            </a:r>
            <a:r>
              <a:rPr lang="en-US" sz="1200" dirty="0" smtClean="0"/>
              <a:t>hours.</a:t>
            </a:r>
            <a:r>
              <a:rPr lang="en-US" sz="1200" dirty="0"/>
              <a:t> </a:t>
            </a:r>
            <a:r>
              <a:rPr lang="en-US" sz="1200" dirty="0" smtClean="0"/>
              <a:t>He </a:t>
            </a:r>
            <a:r>
              <a:rPr lang="en-US" sz="1200" dirty="0"/>
              <a:t>was hanged in front of a crowd of </a:t>
            </a:r>
            <a:r>
              <a:rPr lang="en-US" sz="1200" dirty="0" smtClean="0"/>
              <a:t>over 40,000 people. The story of Deacon Brodie became legend to the people of Scotland. </a:t>
            </a:r>
            <a:endParaRPr lang="en-US" sz="1200" dirty="0"/>
          </a:p>
        </p:txBody>
      </p:sp>
    </p:spTree>
    <p:extLst>
      <p:ext uri="{BB962C8B-B14F-4D97-AF65-F5344CB8AC3E}">
        <p14:creationId xmlns:p14="http://schemas.microsoft.com/office/powerpoint/2010/main" val="168920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589" y="250259"/>
            <a:ext cx="6257786" cy="7908319"/>
          </a:xfrm>
        </p:spPr>
        <p:txBody>
          <a:bodyPr>
            <a:normAutofit/>
          </a:bodyPr>
          <a:lstStyle/>
          <a:p>
            <a:pPr marL="228600" indent="-228600">
              <a:buFont typeface="+mj-lt"/>
              <a:buAutoNum type="arabicPeriod"/>
            </a:pPr>
            <a:r>
              <a:rPr lang="en-US" sz="1200" dirty="0" smtClean="0"/>
              <a:t>Write the simple synonym or definition of the word underlined from the text about Deacon </a:t>
            </a:r>
            <a:r>
              <a:rPr lang="en-US" sz="1200" dirty="0"/>
              <a:t>B</a:t>
            </a:r>
            <a:r>
              <a:rPr lang="en-US" sz="1200" dirty="0" smtClean="0"/>
              <a:t>rodie: </a:t>
            </a:r>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r>
              <a:rPr lang="en-US" sz="1200" dirty="0" smtClean="0"/>
              <a:t>List four things about Deacon Brodie that may have inspired Stevenson in his creation of The Strange Case of </a:t>
            </a:r>
            <a:r>
              <a:rPr lang="en-US" sz="1200" dirty="0" err="1" smtClean="0"/>
              <a:t>Dr</a:t>
            </a:r>
            <a:r>
              <a:rPr lang="en-US" sz="1200" dirty="0" smtClean="0"/>
              <a:t> Jekyll and </a:t>
            </a:r>
            <a:r>
              <a:rPr lang="en-US" sz="1200" dirty="0" err="1" smtClean="0"/>
              <a:t>Mr</a:t>
            </a:r>
            <a:r>
              <a:rPr lang="en-US" sz="1200" dirty="0" smtClean="0"/>
              <a:t> Hyde:</a:t>
            </a:r>
          </a:p>
          <a:p>
            <a:endParaRPr lang="en-US" sz="1200" dirty="0" smtClean="0"/>
          </a:p>
          <a:p>
            <a:r>
              <a:rPr lang="en-US" sz="1200" dirty="0" smtClean="0"/>
              <a:t> </a:t>
            </a:r>
          </a:p>
          <a:p>
            <a:endParaRPr lang="en-US" sz="1200" dirty="0"/>
          </a:p>
          <a:p>
            <a:r>
              <a:rPr lang="en-US" sz="1200" dirty="0"/>
              <a:t> </a:t>
            </a:r>
            <a:endParaRPr lang="en-US" sz="1200" dirty="0" smtClean="0"/>
          </a:p>
          <a:p>
            <a:endParaRPr lang="en-US" sz="1200" dirty="0"/>
          </a:p>
          <a:p>
            <a:r>
              <a:rPr lang="en-US" sz="1200" dirty="0" smtClean="0"/>
              <a:t> </a:t>
            </a:r>
          </a:p>
          <a:p>
            <a:endParaRPr lang="en-US" sz="1200" dirty="0"/>
          </a:p>
          <a:p>
            <a:r>
              <a:rPr lang="en-US" sz="1200" dirty="0" smtClean="0"/>
              <a:t> </a:t>
            </a:r>
            <a:endParaRPr lang="en-US" sz="1200" dirty="0"/>
          </a:p>
          <a:p>
            <a:pPr marL="228600" indent="-228600">
              <a:buFont typeface="+mj-lt"/>
              <a:buAutoNum type="arabicPeriod"/>
            </a:pPr>
            <a:endParaRPr lang="en-US" sz="1200" dirty="0" smtClean="0"/>
          </a:p>
          <a:p>
            <a:pPr marL="228600" indent="-228600">
              <a:buFont typeface="+mj-lt"/>
              <a:buAutoNum type="arabicPeriod"/>
            </a:pPr>
            <a:endParaRPr lang="en-US" sz="1200" dirty="0"/>
          </a:p>
          <a:p>
            <a:pPr marL="228600" indent="-228600">
              <a:buFont typeface="+mj-lt"/>
              <a:buAutoNum type="arabicPeriod"/>
            </a:pPr>
            <a:endParaRPr lang="en-US" sz="1200" dirty="0" smtClean="0"/>
          </a:p>
        </p:txBody>
      </p:sp>
      <p:graphicFrame>
        <p:nvGraphicFramePr>
          <p:cNvPr id="4" name="Table 3"/>
          <p:cNvGraphicFramePr>
            <a:graphicFrameLocks noGrp="1"/>
          </p:cNvGraphicFramePr>
          <p:nvPr>
            <p:extLst>
              <p:ext uri="{D42A27DB-BD31-4B8C-83A1-F6EECF244321}">
                <p14:modId xmlns:p14="http://schemas.microsoft.com/office/powerpoint/2010/main" val="2100965475"/>
              </p:ext>
            </p:extLst>
          </p:nvPr>
        </p:nvGraphicFramePr>
        <p:xfrm>
          <a:off x="391588" y="757562"/>
          <a:ext cx="6169009" cy="4023360"/>
        </p:xfrm>
        <a:graphic>
          <a:graphicData uri="http://schemas.openxmlformats.org/drawingml/2006/table">
            <a:tbl>
              <a:tblPr firstRow="1" bandRow="1">
                <a:tableStyleId>{5940675A-B579-460E-94D1-54222C63F5DA}</a:tableStyleId>
              </a:tblPr>
              <a:tblGrid>
                <a:gridCol w="1392824"/>
                <a:gridCol w="4776185"/>
              </a:tblGrid>
              <a:tr h="370840">
                <a:tc>
                  <a:txBody>
                    <a:bodyPr/>
                    <a:lstStyle/>
                    <a:p>
                      <a:r>
                        <a:rPr lang="en-US" dirty="0" smtClean="0"/>
                        <a:t>Infamous</a:t>
                      </a:r>
                      <a:endParaRPr lang="en-US" dirty="0"/>
                    </a:p>
                  </a:txBody>
                  <a:tcPr/>
                </a:tc>
                <a:tc>
                  <a:txBody>
                    <a:bodyPr/>
                    <a:lstStyle/>
                    <a:p>
                      <a:endParaRPr lang="en-US" dirty="0" smtClean="0"/>
                    </a:p>
                    <a:p>
                      <a:endParaRPr lang="en-US" dirty="0"/>
                    </a:p>
                  </a:txBody>
                  <a:tcPr/>
                </a:tc>
              </a:tr>
              <a:tr h="370840">
                <a:tc>
                  <a:txBody>
                    <a:bodyPr/>
                    <a:lstStyle/>
                    <a:p>
                      <a:r>
                        <a:rPr lang="en-US" dirty="0" smtClean="0"/>
                        <a:t>Illusion</a:t>
                      </a:r>
                      <a:endParaRPr lang="en-US" dirty="0"/>
                    </a:p>
                  </a:txBody>
                  <a:tcPr/>
                </a:tc>
                <a:tc>
                  <a:txBody>
                    <a:bodyPr/>
                    <a:lstStyle/>
                    <a:p>
                      <a:endParaRPr lang="en-US" dirty="0" smtClean="0"/>
                    </a:p>
                    <a:p>
                      <a:endParaRPr lang="en-US" dirty="0"/>
                    </a:p>
                  </a:txBody>
                  <a:tcPr/>
                </a:tc>
              </a:tr>
              <a:tr h="370840">
                <a:tc>
                  <a:txBody>
                    <a:bodyPr/>
                    <a:lstStyle/>
                    <a:p>
                      <a:r>
                        <a:rPr lang="en-US" dirty="0" smtClean="0"/>
                        <a:t>exclusive</a:t>
                      </a:r>
                      <a:endParaRPr lang="en-US" dirty="0"/>
                    </a:p>
                  </a:txBody>
                  <a:tcPr/>
                </a:tc>
                <a:tc>
                  <a:txBody>
                    <a:bodyPr/>
                    <a:lstStyle/>
                    <a:p>
                      <a:endParaRPr lang="en-US" dirty="0" smtClean="0"/>
                    </a:p>
                    <a:p>
                      <a:endParaRPr lang="en-US" dirty="0"/>
                    </a:p>
                  </a:txBody>
                  <a:tcPr/>
                </a:tc>
              </a:tr>
              <a:tr h="370840">
                <a:tc>
                  <a:txBody>
                    <a:bodyPr/>
                    <a:lstStyle/>
                    <a:p>
                      <a:r>
                        <a:rPr lang="en-US" dirty="0" smtClean="0"/>
                        <a:t>disreputable</a:t>
                      </a:r>
                      <a:endParaRPr lang="en-US" dirty="0"/>
                    </a:p>
                  </a:txBody>
                  <a:tcPr/>
                </a:tc>
                <a:tc>
                  <a:txBody>
                    <a:bodyPr/>
                    <a:lstStyle/>
                    <a:p>
                      <a:endParaRPr lang="en-US" dirty="0" smtClean="0"/>
                    </a:p>
                    <a:p>
                      <a:endParaRPr lang="en-US" dirty="0"/>
                    </a:p>
                  </a:txBody>
                  <a:tcPr/>
                </a:tc>
              </a:tr>
              <a:tr h="370840">
                <a:tc>
                  <a:txBody>
                    <a:bodyPr/>
                    <a:lstStyle/>
                    <a:p>
                      <a:r>
                        <a:rPr lang="en-US" dirty="0" smtClean="0"/>
                        <a:t>notorious</a:t>
                      </a:r>
                      <a:endParaRPr lang="en-US" dirty="0"/>
                    </a:p>
                  </a:txBody>
                  <a:tcPr/>
                </a:tc>
                <a:tc>
                  <a:txBody>
                    <a:bodyPr/>
                    <a:lstStyle/>
                    <a:p>
                      <a:endParaRPr lang="en-US" dirty="0" smtClean="0"/>
                    </a:p>
                    <a:p>
                      <a:endParaRPr lang="en-US" dirty="0"/>
                    </a:p>
                  </a:txBody>
                  <a:tcPr/>
                </a:tc>
              </a:tr>
              <a:tr h="370840">
                <a:tc>
                  <a:txBody>
                    <a:bodyPr/>
                    <a:lstStyle/>
                    <a:p>
                      <a:r>
                        <a:rPr lang="en-US" dirty="0" smtClean="0"/>
                        <a:t>thriving</a:t>
                      </a:r>
                      <a:endParaRPr lang="en-US" dirty="0"/>
                    </a:p>
                  </a:txBody>
                  <a:tcPr/>
                </a:tc>
                <a:tc>
                  <a:txBody>
                    <a:bodyPr/>
                    <a:lstStyle/>
                    <a:p>
                      <a:endParaRPr lang="en-US" dirty="0" smtClean="0"/>
                    </a:p>
                    <a:p>
                      <a:endParaRPr lang="en-US" dirty="0"/>
                    </a:p>
                  </a:txBody>
                  <a:tcPr/>
                </a:tc>
              </a:tr>
              <a:tr h="370840">
                <a:tc>
                  <a:txBody>
                    <a:bodyPr/>
                    <a:lstStyle/>
                    <a:p>
                      <a:r>
                        <a:rPr lang="en-US" dirty="0" smtClean="0"/>
                        <a:t>audaciously</a:t>
                      </a:r>
                      <a:endParaRPr lang="en-US" dirty="0"/>
                    </a:p>
                  </a:txBody>
                  <a:tcPr/>
                </a:tc>
                <a:tc>
                  <a:txBody>
                    <a:bodyPr/>
                    <a:lstStyle/>
                    <a:p>
                      <a:endParaRPr lang="en-US" dirty="0" smtClean="0"/>
                    </a:p>
                    <a:p>
                      <a:endParaRPr lang="en-US" dirty="0"/>
                    </a:p>
                  </a:txBody>
                  <a:tcPr/>
                </a:tc>
              </a:tr>
              <a:tr h="370840">
                <a:tc>
                  <a:txBody>
                    <a:bodyPr/>
                    <a:lstStyle/>
                    <a:p>
                      <a:r>
                        <a:rPr lang="en-US" dirty="0" smtClean="0"/>
                        <a:t>fiasco</a:t>
                      </a:r>
                      <a:endParaRPr lang="en-US" dirty="0"/>
                    </a:p>
                  </a:txBody>
                  <a:tcPr/>
                </a:tc>
                <a:tc>
                  <a:txBody>
                    <a:bodyPr/>
                    <a:lstStyle/>
                    <a:p>
                      <a:endParaRPr lang="en-US" dirty="0" smtClean="0"/>
                    </a:p>
                    <a:p>
                      <a:endParaRPr lang="en-US" dirty="0"/>
                    </a:p>
                  </a:txBody>
                  <a:tcPr/>
                </a:tc>
              </a:tr>
            </a:tbl>
          </a:graphicData>
        </a:graphic>
      </p:graphicFrame>
    </p:spTree>
    <p:extLst>
      <p:ext uri="{BB962C8B-B14F-4D97-AF65-F5344CB8AC3E}">
        <p14:creationId xmlns:p14="http://schemas.microsoft.com/office/powerpoint/2010/main" val="390895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a:t>5</a:t>
            </a:r>
            <a:r>
              <a:rPr lang="en-US" sz="2000" b="1" dirty="0" smtClean="0"/>
              <a:t>. QUOTE SEARCH</a:t>
            </a:r>
            <a:endParaRPr lang="en-US" sz="2000" b="1" dirty="0"/>
          </a:p>
        </p:txBody>
      </p:sp>
      <p:sp>
        <p:nvSpPr>
          <p:cNvPr id="3" name="TextBox 2"/>
          <p:cNvSpPr txBox="1"/>
          <p:nvPr/>
        </p:nvSpPr>
        <p:spPr>
          <a:xfrm>
            <a:off x="381740" y="589550"/>
            <a:ext cx="6045693" cy="7848302"/>
          </a:xfrm>
          <a:prstGeom prst="rect">
            <a:avLst/>
          </a:prstGeom>
          <a:noFill/>
        </p:spPr>
        <p:txBody>
          <a:bodyPr wrap="square" rtlCol="0">
            <a:spAutoFit/>
          </a:bodyPr>
          <a:lstStyle/>
          <a:p>
            <a:pPr marL="228600" indent="-228600">
              <a:buAutoNum type="arabicPeriod"/>
            </a:pPr>
            <a:r>
              <a:rPr lang="en-US" sz="1200" dirty="0" smtClean="0"/>
              <a:t>The character of </a:t>
            </a:r>
            <a:r>
              <a:rPr lang="en-US" sz="1200" dirty="0" err="1" smtClean="0"/>
              <a:t>Utterson</a:t>
            </a:r>
            <a:r>
              <a:rPr lang="en-US" sz="1200" dirty="0" smtClean="0"/>
              <a:t>: (Chap 1)</a:t>
            </a:r>
          </a:p>
          <a:p>
            <a:pPr marL="228600" indent="-228600">
              <a:buAutoNum type="arabicPeriod"/>
            </a:pPr>
            <a:endParaRPr lang="en-US" sz="1200" dirty="0"/>
          </a:p>
          <a:p>
            <a:pPr marL="228600" indent="-228600">
              <a:buAutoNum type="arabicPeriod"/>
            </a:pPr>
            <a:r>
              <a:rPr lang="en-US" sz="1200" dirty="0" smtClean="0"/>
              <a:t>A description of Hyde as Enfield retells the Story of the Door to </a:t>
            </a:r>
            <a:r>
              <a:rPr lang="en-US" sz="1200" dirty="0" err="1" smtClean="0"/>
              <a:t>Utterson</a:t>
            </a:r>
            <a:r>
              <a:rPr lang="en-US" sz="1200" dirty="0" smtClean="0"/>
              <a:t>: (Chap 1)</a:t>
            </a:r>
          </a:p>
          <a:p>
            <a:pPr marL="228600" indent="-228600">
              <a:buAutoNum type="arabicPeriod"/>
            </a:pPr>
            <a:endParaRPr lang="en-US" sz="1200" dirty="0"/>
          </a:p>
          <a:p>
            <a:pPr marL="228600" indent="-228600">
              <a:buAutoNum type="arabicPeriod"/>
            </a:pPr>
            <a:r>
              <a:rPr lang="en-US" sz="1200" dirty="0" err="1" smtClean="0"/>
              <a:t>Utterson’s</a:t>
            </a:r>
            <a:r>
              <a:rPr lang="en-US" sz="1200" dirty="0" smtClean="0"/>
              <a:t> dream where he imagines seeing Hyde: (Chap 2)</a:t>
            </a:r>
          </a:p>
          <a:p>
            <a:pPr marL="228600" indent="-228600">
              <a:buAutoNum type="arabicPeriod"/>
            </a:pPr>
            <a:endParaRPr lang="en-US" sz="1200" dirty="0"/>
          </a:p>
          <a:p>
            <a:pPr marL="228600" indent="-228600">
              <a:buAutoNum type="arabicPeriod"/>
            </a:pPr>
            <a:r>
              <a:rPr lang="en-US" sz="1200" dirty="0" smtClean="0"/>
              <a:t>Referring to Hyde as having animal like qualities when </a:t>
            </a:r>
            <a:r>
              <a:rPr lang="en-US" sz="1200" dirty="0" err="1" smtClean="0"/>
              <a:t>Utterson</a:t>
            </a:r>
            <a:r>
              <a:rPr lang="en-US" sz="1200" dirty="0" smtClean="0"/>
              <a:t> meets him for the first time: (Chap 2) </a:t>
            </a:r>
          </a:p>
          <a:p>
            <a:pPr marL="228600" indent="-228600">
              <a:buAutoNum type="arabicPeriod"/>
            </a:pPr>
            <a:endParaRPr lang="en-US" sz="1200" dirty="0"/>
          </a:p>
          <a:p>
            <a:pPr marL="228600" indent="-228600">
              <a:buAutoNum type="arabicPeriod"/>
            </a:pPr>
            <a:r>
              <a:rPr lang="en-US" sz="1200" dirty="0" smtClean="0"/>
              <a:t>The attack on Sir Danvers Carew: (Chap 4) </a:t>
            </a:r>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smtClean="0"/>
              <a:t>Jekyll’s response when he meets </a:t>
            </a:r>
            <a:r>
              <a:rPr lang="en-US" sz="1200" dirty="0" err="1" smtClean="0"/>
              <a:t>Utterson</a:t>
            </a:r>
            <a:r>
              <a:rPr lang="en-US" sz="1200" dirty="0" smtClean="0"/>
              <a:t> and speaks of what Hyde has done: (Chap 5)</a:t>
            </a:r>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smtClean="0"/>
              <a:t>The sudden decline of </a:t>
            </a:r>
            <a:r>
              <a:rPr lang="en-US" sz="1200" dirty="0" err="1" smtClean="0"/>
              <a:t>Dr</a:t>
            </a:r>
            <a:r>
              <a:rPr lang="en-US" sz="1200" dirty="0" smtClean="0"/>
              <a:t> Lanyon</a:t>
            </a:r>
            <a:r>
              <a:rPr lang="en-US" sz="1200" dirty="0" smtClean="0">
                <a:sym typeface="Wingdings"/>
              </a:rPr>
              <a:t>: (Chap 6)</a:t>
            </a:r>
            <a:endParaRPr lang="en-US" sz="1200" dirty="0" smtClean="0"/>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err="1" smtClean="0"/>
              <a:t>Dr</a:t>
            </a:r>
            <a:r>
              <a:rPr lang="en-US" sz="1200" dirty="0" smtClean="0"/>
              <a:t> Jekyll’s face at the window when he is seen by </a:t>
            </a:r>
            <a:r>
              <a:rPr lang="en-US" sz="1200" dirty="0" err="1" smtClean="0"/>
              <a:t>Utterson</a:t>
            </a:r>
            <a:r>
              <a:rPr lang="en-US" sz="1200" dirty="0" smtClean="0"/>
              <a:t> and Enfield on their walk: (Chap 7)</a:t>
            </a:r>
          </a:p>
          <a:p>
            <a:pPr marL="228600" indent="-228600">
              <a:buAutoNum type="arabicPeriod"/>
            </a:pPr>
            <a:endParaRPr lang="en-US" sz="1200" dirty="0" smtClean="0"/>
          </a:p>
          <a:p>
            <a:pPr marL="228600" indent="-228600">
              <a:buAutoNum type="arabicPeriod"/>
            </a:pPr>
            <a:endParaRPr lang="en-US" sz="1200" dirty="0"/>
          </a:p>
          <a:p>
            <a:pPr marL="228600" indent="-228600">
              <a:buAutoNum type="arabicPeriod"/>
            </a:pPr>
            <a:r>
              <a:rPr lang="en-US" sz="1200" dirty="0" smtClean="0"/>
              <a:t>The fear of the servants in Jekyll’s house on the last night: (Chap 8)</a:t>
            </a:r>
          </a:p>
          <a:p>
            <a:pPr marL="228600" indent="-228600">
              <a:buAutoNum type="arabicPeriod"/>
            </a:pPr>
            <a:endParaRPr lang="en-US" sz="1200" dirty="0" smtClean="0"/>
          </a:p>
          <a:p>
            <a:pPr marL="228600" indent="-228600">
              <a:buAutoNum type="arabicPeriod"/>
            </a:pPr>
            <a:endParaRPr lang="en-US" sz="1200" dirty="0" smtClean="0"/>
          </a:p>
          <a:p>
            <a:r>
              <a:rPr lang="en-US" sz="1200" dirty="0" smtClean="0"/>
              <a:t>10. Lanyon’s inability to control his curiosity when Hyde appears in his house: (Chap 9)</a:t>
            </a:r>
          </a:p>
          <a:p>
            <a:endParaRPr lang="en-US" sz="1200" dirty="0"/>
          </a:p>
          <a:p>
            <a:endParaRPr lang="en-US" sz="1200" dirty="0" smtClean="0"/>
          </a:p>
          <a:p>
            <a:r>
              <a:rPr lang="en-US" sz="1200" dirty="0" smtClean="0"/>
              <a:t>11. The physical effect on Hyde of the transformation: (Chap 9)</a:t>
            </a:r>
          </a:p>
          <a:p>
            <a:endParaRPr lang="en-US" sz="1200" dirty="0"/>
          </a:p>
          <a:p>
            <a:endParaRPr lang="en-US" sz="1200" dirty="0" smtClean="0"/>
          </a:p>
          <a:p>
            <a:r>
              <a:rPr lang="en-US" sz="1200" dirty="0" smtClean="0"/>
              <a:t>12. Hyde’s reasons for his actions: (Chap10)</a:t>
            </a:r>
          </a:p>
          <a:p>
            <a:endParaRPr lang="en-US" sz="1200" dirty="0"/>
          </a:p>
          <a:p>
            <a:endParaRPr lang="en-US" sz="1200" dirty="0" smtClean="0"/>
          </a:p>
          <a:p>
            <a:r>
              <a:rPr lang="en-US" sz="1200" dirty="0" smtClean="0"/>
              <a:t>13. Hyde’s reasons for his actions:</a:t>
            </a:r>
            <a:r>
              <a:rPr lang="en-US" sz="1200" dirty="0"/>
              <a:t>(Chap10)</a:t>
            </a:r>
          </a:p>
          <a:p>
            <a:endParaRPr lang="en-US" sz="1200" dirty="0" smtClean="0"/>
          </a:p>
          <a:p>
            <a:endParaRPr lang="en-US" sz="1200" dirty="0" smtClean="0"/>
          </a:p>
          <a:p>
            <a:r>
              <a:rPr lang="en-US" sz="1200" dirty="0" smtClean="0"/>
              <a:t>14: Hyde’s reasons for his actions: </a:t>
            </a:r>
            <a:r>
              <a:rPr lang="en-US" sz="1200" dirty="0"/>
              <a:t>(Chap10)</a:t>
            </a:r>
          </a:p>
          <a:p>
            <a:endParaRPr lang="en-US" sz="1200" dirty="0" smtClean="0"/>
          </a:p>
          <a:p>
            <a:endParaRPr lang="en-US" sz="1200" dirty="0"/>
          </a:p>
          <a:p>
            <a:endParaRPr lang="en-US" sz="1200" dirty="0" smtClean="0"/>
          </a:p>
          <a:p>
            <a:endParaRPr lang="en-US" sz="1200" dirty="0"/>
          </a:p>
        </p:txBody>
      </p:sp>
      <p:graphicFrame>
        <p:nvGraphicFramePr>
          <p:cNvPr id="4" name="Table 3"/>
          <p:cNvGraphicFramePr>
            <a:graphicFrameLocks noGrp="1"/>
          </p:cNvGraphicFramePr>
          <p:nvPr>
            <p:extLst>
              <p:ext uri="{D42A27DB-BD31-4B8C-83A1-F6EECF244321}">
                <p14:modId xmlns:p14="http://schemas.microsoft.com/office/powerpoint/2010/main" val="838662828"/>
              </p:ext>
            </p:extLst>
          </p:nvPr>
        </p:nvGraphicFramePr>
        <p:xfrm>
          <a:off x="4982199" y="207289"/>
          <a:ext cx="1760433" cy="370840"/>
        </p:xfrm>
        <a:graphic>
          <a:graphicData uri="http://schemas.openxmlformats.org/drawingml/2006/table">
            <a:tbl>
              <a:tblPr firstRow="1" bandRow="1">
                <a:tableStyleId>{5940675A-B579-460E-94D1-54222C63F5DA}</a:tableStyleId>
              </a:tblPr>
              <a:tblGrid>
                <a:gridCol w="586811"/>
                <a:gridCol w="586811"/>
                <a:gridCol w="586811"/>
              </a:tblGrid>
              <a:tr h="370840">
                <a:tc>
                  <a:txBody>
                    <a:bodyPr/>
                    <a:lstStyle/>
                    <a:p>
                      <a:r>
                        <a:rPr lang="en-US" dirty="0" smtClean="0"/>
                        <a:t>1-5</a:t>
                      </a:r>
                      <a:endParaRPr lang="en-US" dirty="0"/>
                    </a:p>
                  </a:txBody>
                  <a:tcPr/>
                </a:tc>
                <a:tc>
                  <a:txBody>
                    <a:bodyPr/>
                    <a:lstStyle/>
                    <a:p>
                      <a:r>
                        <a:rPr lang="en-US" dirty="0" smtClean="0"/>
                        <a:t>6-10</a:t>
                      </a:r>
                      <a:endParaRPr lang="en-US" dirty="0"/>
                    </a:p>
                  </a:txBody>
                  <a:tcPr/>
                </a:tc>
                <a:tc>
                  <a:txBody>
                    <a:bodyPr/>
                    <a:lstStyle/>
                    <a:p>
                      <a:r>
                        <a:rPr lang="en-US" dirty="0" smtClean="0"/>
                        <a:t>11-14</a:t>
                      </a:r>
                      <a:endParaRPr lang="en-US" dirty="0"/>
                    </a:p>
                  </a:txBody>
                  <a:tcPr/>
                </a:tc>
              </a:tr>
            </a:tbl>
          </a:graphicData>
        </a:graphic>
      </p:graphicFrame>
    </p:spTree>
    <p:extLst>
      <p:ext uri="{BB962C8B-B14F-4D97-AF65-F5344CB8AC3E}">
        <p14:creationId xmlns:p14="http://schemas.microsoft.com/office/powerpoint/2010/main" val="1742928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134872"/>
            <a:ext cx="6386512" cy="454678"/>
          </a:xfrm>
        </p:spPr>
        <p:txBody>
          <a:bodyPr>
            <a:normAutofit/>
          </a:bodyPr>
          <a:lstStyle/>
          <a:p>
            <a:r>
              <a:rPr lang="en-US" sz="2000" b="1" dirty="0" smtClean="0"/>
              <a:t>6. READING: </a:t>
            </a:r>
            <a:r>
              <a:rPr lang="en-US" sz="1300" b="1" dirty="0" smtClean="0"/>
              <a:t>Reputation and Social Perfection in Jekyll and Hyde by  Valerie Mack</a:t>
            </a:r>
            <a:endParaRPr lang="en-US" sz="1300" b="1" dirty="0"/>
          </a:p>
        </p:txBody>
      </p:sp>
      <p:sp>
        <p:nvSpPr>
          <p:cNvPr id="5" name="Rectangle 4"/>
          <p:cNvSpPr/>
          <p:nvPr/>
        </p:nvSpPr>
        <p:spPr>
          <a:xfrm>
            <a:off x="470518" y="461223"/>
            <a:ext cx="6387482" cy="8402300"/>
          </a:xfrm>
          <a:prstGeom prst="rect">
            <a:avLst/>
          </a:prstGeom>
        </p:spPr>
        <p:txBody>
          <a:bodyPr wrap="square">
            <a:spAutoFit/>
          </a:bodyPr>
          <a:lstStyle/>
          <a:p>
            <a:r>
              <a:rPr lang="en-US" sz="1200" dirty="0" smtClean="0">
                <a:latin typeface="Cambria" charset="0"/>
              </a:rPr>
              <a:t>	The </a:t>
            </a:r>
            <a:r>
              <a:rPr lang="en-US" sz="1200" dirty="0">
                <a:latin typeface="Cambria" charset="0"/>
              </a:rPr>
              <a:t>Victorian era was famed for its outstanding morals and social customs, and was often seen as being a period of peace and perfection for England. </a:t>
            </a:r>
            <a:r>
              <a:rPr lang="en-US" sz="1200" dirty="0" smtClean="0">
                <a:latin typeface="Cambria" charset="0"/>
              </a:rPr>
              <a:t>London</a:t>
            </a:r>
            <a:r>
              <a:rPr lang="en-US" sz="1200" dirty="0">
                <a:latin typeface="Cambria" charset="0"/>
              </a:rPr>
              <a:t>, was said to be the pinnacle of excellence and a place of prosperity, where people behaved within the boundaries of the highest moral standards. In London, foreigners could see how wonderful it was to be a Victorian Englishman, and experience it in all its grandeur. Unfortunately, this perfection was a </a:t>
            </a:r>
            <a:r>
              <a:rPr lang="en-US" sz="1200" dirty="0" err="1">
                <a:latin typeface="Cambria" charset="0"/>
              </a:rPr>
              <a:t>façade</a:t>
            </a:r>
            <a:r>
              <a:rPr lang="en-US" sz="1200" dirty="0">
                <a:latin typeface="Cambria" charset="0"/>
              </a:rPr>
              <a:t> and often hid the reality of life in Victorian England, and “failed to take account of the realities of human nature</a:t>
            </a:r>
            <a:r>
              <a:rPr lang="en-US" sz="1200" dirty="0" smtClean="0">
                <a:latin typeface="Cambria" charset="0"/>
              </a:rPr>
              <a:t>.” </a:t>
            </a:r>
            <a:r>
              <a:rPr lang="en-US" sz="1200" dirty="0">
                <a:latin typeface="Cambria" charset="0"/>
              </a:rPr>
              <a:t>The social code ignored </a:t>
            </a:r>
            <a:r>
              <a:rPr lang="en-US" sz="1200" dirty="0" smtClean="0">
                <a:latin typeface="Cambria" charset="0"/>
              </a:rPr>
              <a:t>natural and essential parts </a:t>
            </a:r>
            <a:r>
              <a:rPr lang="en-US" sz="1200" dirty="0">
                <a:latin typeface="Cambria" charset="0"/>
              </a:rPr>
              <a:t>of people’s </a:t>
            </a:r>
            <a:r>
              <a:rPr lang="en-US" sz="1200" dirty="0" smtClean="0">
                <a:latin typeface="Cambria" charset="0"/>
              </a:rPr>
              <a:t>personalities. </a:t>
            </a:r>
            <a:r>
              <a:rPr lang="en-US" sz="1200" dirty="0">
                <a:latin typeface="Cambria" charset="0"/>
              </a:rPr>
              <a:t>Because of this, undesirable aspects of people’s personalities became suppressed and disreputable parts of the society they lived in were hidden. In Strange Case of Dr. Jekyll and Mr. Hyde (1886), Robert Louis Stevenson uses Mr. Hyde to show that Victorian people and society are imperfect and have dualities that Victorian values deny, ultimately leading to the destruction of the repressed person or society. </a:t>
            </a:r>
            <a:endParaRPr lang="en-US" sz="1200" dirty="0"/>
          </a:p>
          <a:p>
            <a:r>
              <a:rPr lang="en-US" sz="1200" dirty="0" smtClean="0">
                <a:latin typeface="Cambria" charset="0"/>
              </a:rPr>
              <a:t>	During </a:t>
            </a:r>
            <a:r>
              <a:rPr lang="en-US" sz="1200" dirty="0">
                <a:latin typeface="Cambria" charset="0"/>
              </a:rPr>
              <a:t>the Victorian era, the importance of being highly regarded by one’s peers stemmed from attitudes associated with the word “respectable.” To be respectable meant that one valued the ideas of “sobriety, thrift, cleanliness of person, [...] honesty, [...] and chastity</a:t>
            </a:r>
            <a:r>
              <a:rPr lang="en-US" sz="1200" dirty="0" smtClean="0">
                <a:latin typeface="Cambria" charset="0"/>
              </a:rPr>
              <a:t>.” The </a:t>
            </a:r>
            <a:r>
              <a:rPr lang="en-US" sz="1200" dirty="0">
                <a:latin typeface="Cambria" charset="0"/>
              </a:rPr>
              <a:t>word </a:t>
            </a:r>
            <a:r>
              <a:rPr lang="en-US" sz="1200" dirty="0" smtClean="0">
                <a:latin typeface="Cambria" charset="0"/>
              </a:rPr>
              <a:t>referred to the character </a:t>
            </a:r>
            <a:r>
              <a:rPr lang="en-US" sz="1200" dirty="0">
                <a:latin typeface="Cambria" charset="0"/>
              </a:rPr>
              <a:t>of a person as well as to their status in the social and business </a:t>
            </a:r>
            <a:r>
              <a:rPr lang="en-US" sz="1200" dirty="0" smtClean="0">
                <a:latin typeface="Cambria" charset="0"/>
              </a:rPr>
              <a:t>world - </a:t>
            </a:r>
            <a:r>
              <a:rPr lang="en-US" sz="1200" dirty="0" smtClean="0"/>
              <a:t>the </a:t>
            </a:r>
            <a:r>
              <a:rPr lang="en-US" sz="1200" dirty="0"/>
              <a:t>certainty that this was a good, honest, and moral </a:t>
            </a:r>
            <a:r>
              <a:rPr lang="en-US" sz="1200" dirty="0" smtClean="0"/>
              <a:t>person. Because </a:t>
            </a:r>
            <a:r>
              <a:rPr lang="en-US" sz="1200" dirty="0"/>
              <a:t>reputation meant so much in this time, it was important to maintain respectability and keep up appearances. As a result of this, people were reluctant to associate with someone of lower status, which consequently lowered this person’s credibility even further. </a:t>
            </a:r>
          </a:p>
          <a:p>
            <a:r>
              <a:rPr lang="en-US" sz="1200" dirty="0" smtClean="0"/>
              <a:t>	Although </a:t>
            </a:r>
            <a:r>
              <a:rPr lang="en-US" sz="1200" dirty="0"/>
              <a:t>Victorian London was supposed to be a socially perfect place, it can be seen in this story that there are certain places that are darkened and unfavorable. </a:t>
            </a:r>
            <a:r>
              <a:rPr lang="en-US" sz="1200" dirty="0" smtClean="0"/>
              <a:t> Stevenson’s depiction </a:t>
            </a:r>
            <a:r>
              <a:rPr lang="en-US" sz="1200" dirty="0"/>
              <a:t>of London </a:t>
            </a:r>
            <a:r>
              <a:rPr lang="en-US" sz="1200" dirty="0" smtClean="0"/>
              <a:t>imitates </a:t>
            </a:r>
            <a:r>
              <a:rPr lang="en-US" sz="1200" dirty="0"/>
              <a:t>the imperfections of humans and their dualities by connecting these unfavorable places with the more stylish sections of the city. There are locations, such as Hyde’s apartment in </a:t>
            </a:r>
            <a:r>
              <a:rPr lang="en-US" sz="1200" dirty="0" err="1"/>
              <a:t>SoHo</a:t>
            </a:r>
            <a:r>
              <a:rPr lang="en-US" sz="1200" dirty="0"/>
              <a:t>, that are “squalid” but very near to “fashionable” </a:t>
            </a:r>
            <a:r>
              <a:rPr lang="en-US" sz="1200" dirty="0" smtClean="0"/>
              <a:t>London. Even </a:t>
            </a:r>
            <a:r>
              <a:rPr lang="en-US" sz="1200" dirty="0"/>
              <a:t>though the people of Victorian society would prefer for these places to be hidden, they are nonetheless closely situated to the popular areas; therefore, the two sides of London cannot be easily separated, nor can the bad be fully concealed from view. As with social situations and people, anything disreputable, like crime or even simply personal desires, is concealed to create a more perfect image. This concealment of both situations and places allows the truly bad in society to continue because all effort is focused on hiding it rather than changing it. Rather than acknowledge the existence of lower-status areas and work on improving them, the Victorian </a:t>
            </a:r>
            <a:r>
              <a:rPr lang="en-US" sz="1200" dirty="0" smtClean="0"/>
              <a:t>upper classes </a:t>
            </a:r>
            <a:r>
              <a:rPr lang="en-US" sz="1200" dirty="0"/>
              <a:t>chose to leave them alone. </a:t>
            </a:r>
          </a:p>
          <a:p>
            <a:r>
              <a:rPr lang="en-US" sz="1200" dirty="0" smtClean="0"/>
              <a:t>	The </a:t>
            </a:r>
            <a:r>
              <a:rPr lang="en-US" sz="1200" dirty="0"/>
              <a:t>mimicry of human nature continues in the contrast between Dr. Jekyll’s house and the lab with which it is associated. Even though the two locations are physically connected in one building, the dual nature of the whole can be seen. Whereas the lab is “sinister” and shows signs of extreme “negligence</a:t>
            </a:r>
            <a:r>
              <a:rPr lang="en-US" sz="1200" dirty="0" smtClean="0"/>
              <a:t>”, </a:t>
            </a:r>
            <a:r>
              <a:rPr lang="en-US" sz="1200" dirty="0"/>
              <a:t>the upscale house has an “air of wealth and comfort” (18). This single structure contains two entirely separate qualities, much as a person may have two or more separate personas. Because the physical connection between the house and the lab cannot be seen from either side and the two differ so greatly in appearance, the lab is not associated with the house. Additionally, the two sides of the building face different streets, so it is easy for their association to be overlooked. The separation allows </a:t>
            </a:r>
            <a:r>
              <a:rPr lang="en-US" sz="1200" dirty="0" smtClean="0"/>
              <a:t>the morally </a:t>
            </a:r>
            <a:r>
              <a:rPr lang="en-US" sz="1200" dirty="0"/>
              <a:t>questionable science to continue because Jekyll disassociates himself from it. The lab, and therefore the science, has become the domain of Hyde. He very rarely enters the house itself, preferring the dark and menacing lab. Just as the lab is largely ignored by passersby, Victorian people try to ignore Hyde’s actions and character traits because they go against their social beliefs. </a:t>
            </a:r>
          </a:p>
        </p:txBody>
      </p:sp>
    </p:spTree>
    <p:extLst>
      <p:ext uri="{BB962C8B-B14F-4D97-AF65-F5344CB8AC3E}">
        <p14:creationId xmlns:p14="http://schemas.microsoft.com/office/powerpoint/2010/main" val="779657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833" y="196994"/>
            <a:ext cx="5915025" cy="5801784"/>
          </a:xfrm>
        </p:spPr>
        <p:txBody>
          <a:bodyPr>
            <a:normAutofit/>
          </a:bodyPr>
          <a:lstStyle/>
          <a:p>
            <a:pPr marL="457200" indent="-457200">
              <a:buFont typeface="+mj-lt"/>
              <a:buAutoNum type="arabicPeriod"/>
            </a:pPr>
            <a:r>
              <a:rPr lang="en-US" sz="1200" dirty="0" smtClean="0"/>
              <a:t>Why was London important in Victorian society?</a:t>
            </a:r>
          </a:p>
          <a:p>
            <a:pPr marL="457200" indent="-457200">
              <a:buFont typeface="+mj-lt"/>
              <a:buAutoNum type="arabicPeriod"/>
            </a:pPr>
            <a:endParaRPr lang="en-US" sz="1200" dirty="0"/>
          </a:p>
          <a:p>
            <a:pPr marL="457200" indent="-457200">
              <a:buFont typeface="+mj-lt"/>
              <a:buAutoNum type="arabicPeriod"/>
            </a:pPr>
            <a:r>
              <a:rPr lang="en-US" sz="1200" dirty="0" smtClean="0"/>
              <a:t>If nature is repressed, what does the writer warn will happen (para 1) ?</a:t>
            </a:r>
          </a:p>
          <a:p>
            <a:pPr marL="457200" indent="-457200">
              <a:buFont typeface="+mj-lt"/>
              <a:buAutoNum type="arabicPeriod"/>
            </a:pPr>
            <a:endParaRPr lang="en-US" sz="1200" dirty="0"/>
          </a:p>
          <a:p>
            <a:pPr marL="457200" indent="-457200">
              <a:buFont typeface="+mj-lt"/>
              <a:buAutoNum type="arabicPeriod"/>
            </a:pPr>
            <a:r>
              <a:rPr lang="en-US" sz="1200" dirty="0" smtClean="0"/>
              <a:t>What does the word respectable refer to, as explained in para2? </a:t>
            </a:r>
          </a:p>
          <a:p>
            <a:pPr marL="457200" indent="-457200">
              <a:buFont typeface="+mj-lt"/>
              <a:buAutoNum type="arabicPeriod"/>
            </a:pPr>
            <a:endParaRPr lang="en-US" sz="1200" dirty="0"/>
          </a:p>
          <a:p>
            <a:pPr marL="457200" indent="-457200">
              <a:buFont typeface="+mj-lt"/>
              <a:buAutoNum type="arabicPeriod"/>
            </a:pPr>
            <a:r>
              <a:rPr lang="en-US" sz="1200" dirty="0" smtClean="0"/>
              <a:t>What would happen if people associated with those people who were not respectable? </a:t>
            </a:r>
          </a:p>
          <a:p>
            <a:pPr marL="457200" indent="-457200">
              <a:buFont typeface="+mj-lt"/>
              <a:buAutoNum type="arabicPeriod"/>
            </a:pPr>
            <a:endParaRPr lang="en-US" sz="1200" dirty="0"/>
          </a:p>
          <a:p>
            <a:pPr marL="457200" indent="-457200">
              <a:buFont typeface="+mj-lt"/>
              <a:buAutoNum type="arabicPeriod"/>
            </a:pPr>
            <a:r>
              <a:rPr lang="en-US" sz="1200" dirty="0" smtClean="0"/>
              <a:t>Explain how the location of London and Jekyll’s house demonstrate ‘duality’? </a:t>
            </a:r>
          </a:p>
        </p:txBody>
      </p:sp>
    </p:spTree>
    <p:extLst>
      <p:ext uri="{BB962C8B-B14F-4D97-AF65-F5344CB8AC3E}">
        <p14:creationId xmlns:p14="http://schemas.microsoft.com/office/powerpoint/2010/main" val="9862969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13029</TotalTime>
  <Words>1625</Words>
  <Application>Microsoft Office PowerPoint</Application>
  <PresentationFormat>On-screen Show (4:3)</PresentationFormat>
  <Paragraphs>236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1. VOCABULARY DEFINITIONS &amp; SPELLINGS </vt:lpstr>
      <vt:lpstr>2. READING Darwin and Doubt by Nigel Scotland</vt:lpstr>
      <vt:lpstr>PowerPoint Presentation</vt:lpstr>
      <vt:lpstr>3. DEVELOPING SOPHISTICATED VOCABULARY</vt:lpstr>
      <vt:lpstr>4. READING</vt:lpstr>
      <vt:lpstr>PowerPoint Presentation</vt:lpstr>
      <vt:lpstr>5. QUOTE SEARCH</vt:lpstr>
      <vt:lpstr>6. READING: Reputation and Social Perfection in Jekyll and Hyde by  Valerie Mack</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McCabe</dc:creator>
  <cp:lastModifiedBy>Mr N Harrison</cp:lastModifiedBy>
  <cp:revision>52</cp:revision>
  <cp:lastPrinted>2017-07-02T12:54:40Z</cp:lastPrinted>
  <dcterms:created xsi:type="dcterms:W3CDTF">2017-06-25T09:02:15Z</dcterms:created>
  <dcterms:modified xsi:type="dcterms:W3CDTF">2017-09-04T12:58:33Z</dcterms:modified>
</cp:coreProperties>
</file>